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58" r:id="rId2"/>
    <p:sldId id="281" r:id="rId3"/>
    <p:sldId id="260" r:id="rId4"/>
    <p:sldId id="261" r:id="rId5"/>
    <p:sldId id="263" r:id="rId6"/>
    <p:sldId id="264" r:id="rId7"/>
    <p:sldId id="282" r:id="rId8"/>
    <p:sldId id="265" r:id="rId9"/>
    <p:sldId id="285" r:id="rId10"/>
    <p:sldId id="286" r:id="rId11"/>
    <p:sldId id="290" r:id="rId12"/>
    <p:sldId id="268" r:id="rId13"/>
    <p:sldId id="289" r:id="rId14"/>
    <p:sldId id="288" r:id="rId15"/>
    <p:sldId id="269" r:id="rId16"/>
    <p:sldId id="270" r:id="rId17"/>
    <p:sldId id="271" r:id="rId18"/>
    <p:sldId id="291" r:id="rId19"/>
    <p:sldId id="273" r:id="rId20"/>
    <p:sldId id="274" r:id="rId2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7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69"/>
    <p:restoredTop sz="83946"/>
  </p:normalViewPr>
  <p:slideViewPr>
    <p:cSldViewPr>
      <p:cViewPr varScale="1">
        <p:scale>
          <a:sx n="102" d="100"/>
          <a:sy n="102" d="100"/>
        </p:scale>
        <p:origin x="1488" y="176"/>
      </p:cViewPr>
      <p:guideLst>
        <p:guide orient="horz" pos="2160"/>
        <p:guide pos="3840"/>
      </p:guideLst>
    </p:cSldViewPr>
  </p:slideViewPr>
  <p:outlineViewPr>
    <p:cViewPr>
      <p:scale>
        <a:sx n="33" d="100"/>
        <a:sy n="33" d="100"/>
      </p:scale>
      <p:origin x="0" y="0"/>
    </p:cViewPr>
  </p:outlineViewPr>
  <p:notesTextViewPr>
    <p:cViewPr>
      <p:scale>
        <a:sx n="90" d="100"/>
        <a:sy n="90" d="100"/>
      </p:scale>
      <p:origin x="0" y="0"/>
    </p:cViewPr>
  </p:notesTextViewPr>
  <p:sorterViewPr>
    <p:cViewPr>
      <p:scale>
        <a:sx n="80" d="100"/>
        <a:sy n="80" d="100"/>
      </p:scale>
      <p:origin x="0" y="0"/>
    </p:cViewPr>
  </p:sorterViewPr>
  <p:notesViewPr>
    <p:cSldViewPr>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58EF9E-F90D-3644-932C-1F90C8EF183B}" type="datetimeFigureOut">
              <a:rPr kumimoji="1" lang="ko-KR" altLang="en-US" smtClean="0"/>
              <a:t>2025. 4. 12.</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ko-KR" altLang="en-US" dirty="0"/>
              <a:t>마스터 텍스트 스타일 편집
둘째 수준
셋째 수준
넷째 수준
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5CD10E-49FF-8C40-B7F3-CA6239B459A9}" type="slidenum">
              <a:rPr kumimoji="1" lang="ko-KR" altLang="en-US" smtClean="0"/>
              <a:t>‹#›</a:t>
            </a:fld>
            <a:endParaRPr kumimoji="1" lang="ko-KR" altLang="en-US"/>
          </a:p>
        </p:txBody>
      </p:sp>
    </p:spTree>
    <p:extLst>
      <p:ext uri="{BB962C8B-B14F-4D97-AF65-F5344CB8AC3E}">
        <p14:creationId xmlns:p14="http://schemas.microsoft.com/office/powerpoint/2010/main" val="2947191243"/>
      </p:ext>
    </p:extLst>
  </p:cSld>
  <p:clrMap bg1="lt1" tx1="dk1" bg2="lt2" tx2="dk2" accent1="accent1" accent2="accent2" accent3="accent3" accent4="accent4" accent5="accent5" accent6="accent6" hlink="hlink" folHlink="folHlink"/>
  <p:notesStyle>
    <a:lvl1pPr marL="0" algn="l" defTabSz="914400" rtl="0" eaLnBrk="1" latinLnBrk="1" hangingPunct="1">
      <a:defRPr sz="16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xfrm>
            <a:off x="458788" y="720725"/>
            <a:ext cx="6399212" cy="3600450"/>
          </a:xfrm>
          <a:ln/>
        </p:spPr>
      </p:sp>
      <p:sp>
        <p:nvSpPr>
          <p:cNvPr id="1843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ko-KR" dirty="0"/>
              <a:t>Scene Graph</a:t>
            </a:r>
            <a:r>
              <a:rPr lang="ko-KR" altLang="en-US" dirty="0" err="1"/>
              <a:t>에</a:t>
            </a:r>
            <a:r>
              <a:rPr lang="ko-KR" altLang="en-US" dirty="0"/>
              <a:t> 대해 강의하겠습니다</a:t>
            </a:r>
            <a:r>
              <a:rPr lang="en-US" altLang="ko-KR" dirty="0"/>
              <a:t>.</a:t>
            </a:r>
            <a:r>
              <a:rPr lang="ko-KR" altLang="en-US" dirty="0"/>
              <a:t> </a:t>
            </a:r>
            <a:endParaRPr lang="en-US" altLang="ko-KR" dirty="0"/>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3A0F5561-95EA-4E98-8993-BD80966AED35}" type="slidenum">
              <a:rPr lang="en-US" sz="1300" b="0" smtClean="0"/>
              <a:pPr eaLnBrk="1" hangingPunct="1"/>
              <a:t>1</a:t>
            </a:fld>
            <a:endParaRPr lang="en-US" sz="1300" b="0"/>
          </a:p>
        </p:txBody>
      </p:sp>
    </p:spTree>
    <p:extLst>
      <p:ext uri="{BB962C8B-B14F-4D97-AF65-F5344CB8AC3E}">
        <p14:creationId xmlns:p14="http://schemas.microsoft.com/office/powerpoint/2010/main" val="2224035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이제 앞의 시스템과 비슷한 시스템을 사용하여 예제를 하나 </a:t>
            </a:r>
            <a:r>
              <a:rPr kumimoji="1" lang="ko-KR" altLang="en-US" dirty="0" err="1"/>
              <a:t>플어</a:t>
            </a:r>
            <a:r>
              <a:rPr kumimoji="1" lang="ko-KR" altLang="en-US" dirty="0"/>
              <a:t> 보겠습니다</a:t>
            </a:r>
            <a:r>
              <a:rPr kumimoji="1" lang="en-US" altLang="ko-KR" dirty="0"/>
              <a:t>.</a:t>
            </a:r>
            <a:r>
              <a:rPr kumimoji="1" lang="ko-KR" altLang="en-US" dirty="0"/>
              <a:t> </a:t>
            </a:r>
            <a:endParaRPr kumimoji="1" lang="en-US" altLang="ko-KR" dirty="0"/>
          </a:p>
          <a:p>
            <a:r>
              <a:rPr kumimoji="1" lang="ko-KR" altLang="en-US" dirty="0"/>
              <a:t>문제는 </a:t>
            </a:r>
            <a:r>
              <a:rPr kumimoji="1" lang="en-US" altLang="ko-KR" dirty="0"/>
              <a:t>P</a:t>
            </a:r>
            <a:r>
              <a:rPr kumimoji="1" lang="ko-KR" altLang="en-US" dirty="0"/>
              <a:t>와 </a:t>
            </a:r>
            <a:r>
              <a:rPr kumimoji="1" lang="en-US" altLang="ko-KR" dirty="0"/>
              <a:t>Q</a:t>
            </a:r>
            <a:r>
              <a:rPr kumimoji="1" lang="ko-KR" altLang="en-US" dirty="0"/>
              <a:t>의 좌표를 구하는 것입니다</a:t>
            </a:r>
            <a:r>
              <a:rPr kumimoji="1" lang="en-US" altLang="ko-KR" dirty="0"/>
              <a:t>.</a:t>
            </a:r>
            <a:r>
              <a:rPr kumimoji="1" lang="ko-KR" altLang="en-US" dirty="0"/>
              <a:t> </a:t>
            </a:r>
            <a:endParaRPr kumimoji="1" lang="en-US" altLang="ko-KR" dirty="0"/>
          </a:p>
          <a:p>
            <a:r>
              <a:rPr kumimoji="1" lang="ko-KR" altLang="en-US" dirty="0"/>
              <a:t>이런 관절형 시스템에서 </a:t>
            </a:r>
            <a:r>
              <a:rPr kumimoji="1" lang="en-US" altLang="ko-KR" dirty="0"/>
              <a:t>P</a:t>
            </a:r>
            <a:r>
              <a:rPr kumimoji="1" lang="ko-KR" altLang="en-US" dirty="0"/>
              <a:t>와 </a:t>
            </a:r>
            <a:r>
              <a:rPr kumimoji="1" lang="en-US" altLang="ko-KR" dirty="0"/>
              <a:t>Q </a:t>
            </a:r>
            <a:r>
              <a:rPr kumimoji="1" lang="ko-KR" altLang="en-US" dirty="0"/>
              <a:t>같이 더 이상 이어지는 링크가 없는 끝 점들을 </a:t>
            </a:r>
            <a:r>
              <a:rPr kumimoji="1" lang="en-US" altLang="ko-KR" dirty="0"/>
              <a:t>“</a:t>
            </a:r>
            <a:r>
              <a:rPr kumimoji="1" lang="ko-KR" altLang="en-US" dirty="0"/>
              <a:t>엔드 </a:t>
            </a:r>
            <a:r>
              <a:rPr kumimoji="1" lang="ko-KR" altLang="en-US" dirty="0" err="1"/>
              <a:t>이펙터</a:t>
            </a:r>
            <a:r>
              <a:rPr kumimoji="1" lang="en-US" altLang="ko-KR" dirty="0"/>
              <a:t>”</a:t>
            </a:r>
            <a:r>
              <a:rPr kumimoji="1" lang="ko-KR" altLang="en-US" dirty="0"/>
              <a:t> 라 부릅니다</a:t>
            </a:r>
            <a:r>
              <a:rPr kumimoji="1" lang="en-US" altLang="ko-KR" dirty="0"/>
              <a:t>.</a:t>
            </a:r>
            <a:r>
              <a:rPr kumimoji="1" lang="ko-KR" altLang="en-US" dirty="0"/>
              <a:t> </a:t>
            </a:r>
            <a:endParaRPr kumimoji="1" lang="en-US" altLang="ko-KR" dirty="0"/>
          </a:p>
          <a:p>
            <a:r>
              <a:rPr kumimoji="1" lang="ko-KR" altLang="en-US" dirty="0"/>
              <a:t>문제를 간단히 하기위해 모든 파트들의 두께는 </a:t>
            </a:r>
            <a:r>
              <a:rPr kumimoji="1" lang="en-US" altLang="ko-KR" dirty="0"/>
              <a:t>0</a:t>
            </a:r>
            <a:r>
              <a:rPr kumimoji="1" lang="ko-KR" altLang="en-US" dirty="0" err="1"/>
              <a:t>으로</a:t>
            </a:r>
            <a:r>
              <a:rPr kumimoji="1" lang="ko-KR" altLang="en-US" dirty="0"/>
              <a:t> 가정하겠습니다</a:t>
            </a:r>
            <a:r>
              <a:rPr kumimoji="1" lang="en-US" altLang="ko-KR" dirty="0"/>
              <a:t>.</a:t>
            </a:r>
            <a:r>
              <a:rPr kumimoji="1" lang="ko-KR" altLang="en-US" dirty="0"/>
              <a:t> </a:t>
            </a:r>
            <a:endParaRPr kumimoji="1" lang="en-US" altLang="ko-KR" dirty="0"/>
          </a:p>
          <a:p>
            <a:r>
              <a:rPr kumimoji="1" lang="ko-KR" altLang="en-US" dirty="0"/>
              <a:t>베이스와 파트들의 길이가 </a:t>
            </a:r>
            <a:r>
              <a:rPr kumimoji="1" lang="en-US" altLang="ko-KR" dirty="0"/>
              <a:t>5,</a:t>
            </a:r>
            <a:r>
              <a:rPr kumimoji="1" lang="ko-KR" altLang="en-US" dirty="0"/>
              <a:t> </a:t>
            </a:r>
            <a:r>
              <a:rPr kumimoji="1" lang="en-US" altLang="ko-KR" dirty="0"/>
              <a:t>4,</a:t>
            </a:r>
            <a:r>
              <a:rPr kumimoji="1" lang="ko-KR" altLang="en-US" dirty="0"/>
              <a:t> </a:t>
            </a:r>
            <a:r>
              <a:rPr kumimoji="1" lang="en-US" altLang="ko-KR" dirty="0"/>
              <a:t>3,</a:t>
            </a:r>
            <a:r>
              <a:rPr kumimoji="1" lang="ko-KR" altLang="en-US" dirty="0"/>
              <a:t> </a:t>
            </a:r>
            <a:r>
              <a:rPr kumimoji="1" lang="en-US" altLang="ko-KR" dirty="0"/>
              <a:t>2</a:t>
            </a:r>
            <a:r>
              <a:rPr kumimoji="1" lang="ko-KR" altLang="en-US" dirty="0"/>
              <a:t> 로 주어졌고</a:t>
            </a:r>
            <a:r>
              <a:rPr kumimoji="1" lang="en-US" altLang="ko-KR" dirty="0"/>
              <a:t>,</a:t>
            </a:r>
            <a:r>
              <a:rPr kumimoji="1" lang="ko-KR" altLang="en-US" dirty="0"/>
              <a:t> 파트</a:t>
            </a:r>
            <a:r>
              <a:rPr kumimoji="1" lang="en-US" altLang="ko-KR" dirty="0"/>
              <a:t>1</a:t>
            </a:r>
            <a:r>
              <a:rPr kumimoji="1" lang="ko-KR" altLang="en-US" dirty="0"/>
              <a:t>과 파트</a:t>
            </a:r>
            <a:r>
              <a:rPr kumimoji="1" lang="en-US" altLang="ko-KR" dirty="0"/>
              <a:t>2</a:t>
            </a:r>
            <a:r>
              <a:rPr kumimoji="1" lang="ko-KR" altLang="en-US" dirty="0"/>
              <a:t>가 베이스에 고정된 위치는 베이스의 양 끝점으로 </a:t>
            </a:r>
            <a:r>
              <a:rPr kumimoji="1" lang="ko-KR" altLang="en-US" dirty="0" err="1"/>
              <a:t>부터</a:t>
            </a:r>
            <a:r>
              <a:rPr kumimoji="1" lang="ko-KR" altLang="en-US" dirty="0"/>
              <a:t> </a:t>
            </a:r>
            <a:r>
              <a:rPr kumimoji="1" lang="en-US" altLang="ko-KR" dirty="0"/>
              <a:t>d=1</a:t>
            </a:r>
            <a:r>
              <a:rPr kumimoji="1" lang="ko-KR" altLang="en-US" dirty="0"/>
              <a:t> 인 위치입니다</a:t>
            </a:r>
            <a:r>
              <a:rPr kumimoji="1" lang="en-US" altLang="ko-KR" dirty="0"/>
              <a:t>.</a:t>
            </a:r>
            <a:r>
              <a:rPr kumimoji="1" lang="ko-KR" altLang="en-US" dirty="0"/>
              <a:t> </a:t>
            </a:r>
            <a:endParaRPr kumimoji="1" lang="en-US" altLang="ko-KR" dirty="0"/>
          </a:p>
          <a:p>
            <a:r>
              <a:rPr kumimoji="1" lang="ko-KR" altLang="en-US" dirty="0"/>
              <a:t>물론 파트</a:t>
            </a:r>
            <a:r>
              <a:rPr kumimoji="1" lang="en-US" altLang="ko-KR" dirty="0"/>
              <a:t>3</a:t>
            </a:r>
            <a:r>
              <a:rPr kumimoji="1" lang="ko-KR" altLang="en-US" dirty="0"/>
              <a:t>가 파트</a:t>
            </a:r>
            <a:r>
              <a:rPr kumimoji="1" lang="en-US" altLang="ko-KR" dirty="0"/>
              <a:t>2</a:t>
            </a:r>
            <a:r>
              <a:rPr kumimoji="1" lang="ko-KR" altLang="en-US" dirty="0" err="1"/>
              <a:t>에</a:t>
            </a:r>
            <a:r>
              <a:rPr kumimoji="1" lang="ko-KR" altLang="en-US" dirty="0"/>
              <a:t> 고정된 위치도 파트</a:t>
            </a:r>
            <a:r>
              <a:rPr kumimoji="1" lang="en-US" altLang="ko-KR" dirty="0"/>
              <a:t>2</a:t>
            </a:r>
            <a:r>
              <a:rPr kumimoji="1" lang="ko-KR" altLang="en-US" dirty="0"/>
              <a:t>의 </a:t>
            </a:r>
            <a:r>
              <a:rPr kumimoji="1" lang="ko-KR" altLang="en-US" dirty="0" err="1"/>
              <a:t>윗쪽</a:t>
            </a:r>
            <a:r>
              <a:rPr kumimoji="1" lang="ko-KR" altLang="en-US" dirty="0"/>
              <a:t> 끝점으로 </a:t>
            </a:r>
            <a:r>
              <a:rPr kumimoji="1" lang="ko-KR" altLang="en-US" dirty="0" err="1"/>
              <a:t>부터</a:t>
            </a:r>
            <a:r>
              <a:rPr kumimoji="1" lang="ko-KR" altLang="en-US" dirty="0"/>
              <a:t> </a:t>
            </a:r>
            <a:r>
              <a:rPr kumimoji="1" lang="en-US" altLang="ko-KR" dirty="0"/>
              <a:t>1</a:t>
            </a:r>
            <a:r>
              <a:rPr kumimoji="1" lang="ko-KR" altLang="en-US" dirty="0"/>
              <a:t>인 위치입니다</a:t>
            </a:r>
            <a:r>
              <a:rPr kumimoji="1" lang="en-US" altLang="ko-KR" dirty="0"/>
              <a:t>.</a:t>
            </a:r>
            <a:r>
              <a:rPr kumimoji="1" lang="ko-KR" altLang="en-US" dirty="0"/>
              <a:t> </a:t>
            </a:r>
            <a:endParaRPr kumimoji="1" lang="en-US" altLang="ko-KR" dirty="0"/>
          </a:p>
          <a:p>
            <a:r>
              <a:rPr kumimoji="1" lang="ko-KR" altLang="en-US" dirty="0"/>
              <a:t>그 밖에 베이스의 월드에 대한 </a:t>
            </a:r>
            <a:r>
              <a:rPr kumimoji="1" lang="ko-KR" altLang="en-US" dirty="0" err="1"/>
              <a:t>트랜슬레이션</a:t>
            </a:r>
            <a:r>
              <a:rPr kumimoji="1" lang="ko-KR" altLang="en-US" dirty="0"/>
              <a:t> 벡터 </a:t>
            </a:r>
            <a:r>
              <a:rPr kumimoji="1" lang="en-US" altLang="ko-KR" dirty="0"/>
              <a:t>a</a:t>
            </a:r>
            <a:r>
              <a:rPr kumimoji="1" lang="ko-KR" altLang="en-US" dirty="0"/>
              <a:t>와 회전각 </a:t>
            </a:r>
            <a:r>
              <a:rPr kumimoji="1" lang="ko-KR" altLang="en-US" dirty="0" err="1"/>
              <a:t>쎄타</a:t>
            </a:r>
            <a:r>
              <a:rPr kumimoji="1" lang="en-US" altLang="ko-KR" dirty="0"/>
              <a:t>,</a:t>
            </a:r>
            <a:r>
              <a:rPr kumimoji="1" lang="ko-KR" altLang="en-US" dirty="0"/>
              <a:t> 그리고 파트들과 베이스</a:t>
            </a:r>
            <a:r>
              <a:rPr kumimoji="1" lang="en-US" altLang="ko-KR" dirty="0"/>
              <a:t>,</a:t>
            </a:r>
            <a:r>
              <a:rPr kumimoji="1" lang="ko-KR" altLang="en-US" dirty="0"/>
              <a:t> 다른 </a:t>
            </a:r>
            <a:r>
              <a:rPr kumimoji="1" lang="ko-KR" altLang="en-US" dirty="0" err="1"/>
              <a:t>파트들간의</a:t>
            </a:r>
            <a:r>
              <a:rPr kumimoji="1" lang="ko-KR" altLang="en-US" dirty="0"/>
              <a:t> 상대 각도 델타들이 주어져 있습니다</a:t>
            </a:r>
            <a:r>
              <a:rPr kumimoji="1" lang="en-US" altLang="ko-KR" dirty="0"/>
              <a:t>.</a:t>
            </a:r>
            <a:r>
              <a:rPr kumimoji="1" lang="ko-KR" altLang="en-US" dirty="0"/>
              <a:t> </a:t>
            </a:r>
            <a:endParaRPr kumimoji="1" lang="en-US" altLang="ko-KR" dirty="0"/>
          </a:p>
          <a:p>
            <a:r>
              <a:rPr kumimoji="1" lang="ko-KR" altLang="en-US" dirty="0"/>
              <a:t>이 시스템의 씬 그래프는 우리가 이전 슬라이드에서 보았듯이 오른쪽 그림과 같습니다</a:t>
            </a:r>
            <a:r>
              <a:rPr kumimoji="1" lang="en-US" altLang="ko-KR" dirty="0"/>
              <a:t>.</a:t>
            </a:r>
            <a:r>
              <a:rPr kumimoji="1" lang="ko-KR" altLang="en-US" dirty="0"/>
              <a:t> </a:t>
            </a:r>
            <a:endParaRPr kumimoji="1" lang="en-US" altLang="ko-KR" dirty="0"/>
          </a:p>
          <a:p>
            <a:r>
              <a:rPr kumimoji="1" lang="en-US" altLang="ko-KR" dirty="0"/>
              <a:t>P</a:t>
            </a:r>
            <a:r>
              <a:rPr kumimoji="1" lang="ko-KR" altLang="en-US" dirty="0"/>
              <a:t>의 좌표를 구하기 위해 먼저 파트</a:t>
            </a:r>
            <a:r>
              <a:rPr kumimoji="1" lang="en-US" altLang="ko-KR" dirty="0"/>
              <a:t>3</a:t>
            </a:r>
            <a:r>
              <a:rPr kumimoji="1" lang="ko-KR" altLang="en-US" dirty="0"/>
              <a:t>은 로컬 좌표계에서 원점에서 시작하여 </a:t>
            </a:r>
            <a:r>
              <a:rPr kumimoji="1" lang="en-US" altLang="ko-KR" dirty="0"/>
              <a:t>x</a:t>
            </a:r>
            <a:r>
              <a:rPr kumimoji="1" lang="ko-KR" altLang="en-US" dirty="0"/>
              <a:t>축 상에 놓여져 있는 파트이며</a:t>
            </a:r>
            <a:r>
              <a:rPr kumimoji="1" lang="en-US" altLang="ko-KR" dirty="0"/>
              <a:t>,</a:t>
            </a:r>
            <a:r>
              <a:rPr kumimoji="1" lang="ko-KR" altLang="en-US" dirty="0"/>
              <a:t> 길이가 </a:t>
            </a:r>
            <a:r>
              <a:rPr kumimoji="1" lang="en-US" altLang="ko-KR" dirty="0"/>
              <a:t>2</a:t>
            </a:r>
            <a:r>
              <a:rPr kumimoji="1" lang="ko-KR" altLang="en-US" dirty="0"/>
              <a:t>이기 때문에 그 끝점은 </a:t>
            </a:r>
            <a:r>
              <a:rPr kumimoji="1" lang="en-US" altLang="ko-KR" dirty="0"/>
              <a:t>(2,</a:t>
            </a:r>
            <a:r>
              <a:rPr kumimoji="1" lang="ko-KR" altLang="en-US" dirty="0"/>
              <a:t> </a:t>
            </a:r>
            <a:r>
              <a:rPr kumimoji="1" lang="en-US" altLang="ko-KR" dirty="0"/>
              <a:t>0)</a:t>
            </a:r>
            <a:r>
              <a:rPr kumimoji="1" lang="ko-KR" altLang="en-US" dirty="0"/>
              <a:t>임을 알 수 있습니다</a:t>
            </a:r>
            <a:r>
              <a:rPr kumimoji="1" lang="en-US" altLang="ko-KR" dirty="0"/>
              <a:t>.</a:t>
            </a:r>
            <a:r>
              <a:rPr kumimoji="1" lang="ko-KR" altLang="en-US" dirty="0"/>
              <a:t> </a:t>
            </a:r>
            <a:endParaRPr kumimoji="1" lang="en-US" altLang="ko-KR" dirty="0"/>
          </a:p>
          <a:p>
            <a:r>
              <a:rPr kumimoji="1" lang="ko-KR" altLang="en-US" dirty="0"/>
              <a:t>따라서 우리는 </a:t>
            </a:r>
            <a:r>
              <a:rPr kumimoji="1" lang="en-US" altLang="ko-KR" dirty="0"/>
              <a:t>(2,</a:t>
            </a:r>
            <a:r>
              <a:rPr kumimoji="1" lang="ko-KR" altLang="en-US" dirty="0"/>
              <a:t> </a:t>
            </a:r>
            <a:r>
              <a:rPr kumimoji="1" lang="en-US" altLang="ko-KR" dirty="0"/>
              <a:t>0)</a:t>
            </a:r>
            <a:r>
              <a:rPr kumimoji="1" lang="ko-KR" altLang="en-US" dirty="0" err="1"/>
              <a:t>에</a:t>
            </a:r>
            <a:r>
              <a:rPr kumimoji="1" lang="ko-KR" altLang="en-US" dirty="0"/>
              <a:t> 일련의 </a:t>
            </a:r>
            <a:r>
              <a:rPr kumimoji="1" lang="ko-KR" altLang="en-US" dirty="0" err="1"/>
              <a:t>컴포지트</a:t>
            </a:r>
            <a:r>
              <a:rPr kumimoji="1" lang="ko-KR" altLang="en-US" dirty="0"/>
              <a:t> 변환들을 연속적으로 적용하여 </a:t>
            </a:r>
            <a:r>
              <a:rPr kumimoji="1" lang="en-US" altLang="ko-KR" dirty="0"/>
              <a:t>P</a:t>
            </a:r>
            <a:r>
              <a:rPr kumimoji="1" lang="ko-KR" altLang="en-US" dirty="0"/>
              <a:t>의 좌표를 계산해 냅니다</a:t>
            </a:r>
            <a:r>
              <a:rPr kumimoji="1" lang="en-US" altLang="ko-KR" dirty="0"/>
              <a:t>.</a:t>
            </a:r>
            <a:r>
              <a:rPr kumimoji="1" lang="ko-KR" altLang="en-US" dirty="0"/>
              <a:t> </a:t>
            </a:r>
            <a:endParaRPr kumimoji="1" lang="en-US" altLang="ko-KR" dirty="0"/>
          </a:p>
          <a:p>
            <a:r>
              <a:rPr kumimoji="1" lang="ko-KR" altLang="en-US" dirty="0"/>
              <a:t>그런데 변환들을 적용하는 순서는 루트 노드부터 그룹</a:t>
            </a:r>
            <a:r>
              <a:rPr kumimoji="1" lang="en-US" altLang="ko-KR" dirty="0"/>
              <a:t>1,</a:t>
            </a:r>
            <a:r>
              <a:rPr kumimoji="1" lang="ko-KR" altLang="en-US" dirty="0"/>
              <a:t> 그룹</a:t>
            </a:r>
            <a:r>
              <a:rPr kumimoji="1" lang="en-US" altLang="ko-KR" dirty="0"/>
              <a:t>2,</a:t>
            </a:r>
            <a:r>
              <a:rPr kumimoji="1" lang="ko-KR" altLang="en-US" dirty="0"/>
              <a:t> 파트</a:t>
            </a:r>
            <a:r>
              <a:rPr kumimoji="1" lang="en-US" altLang="ko-KR" dirty="0"/>
              <a:t>3</a:t>
            </a:r>
            <a:r>
              <a:rPr kumimoji="1" lang="ko-KR" altLang="en-US" dirty="0"/>
              <a:t> 리프 노드까지 씬 그래프를 타고 내려가면서 구할 수 있음을 알 수 있습니다</a:t>
            </a:r>
            <a:r>
              <a:rPr kumimoji="1" lang="en-US" altLang="ko-KR" dirty="0"/>
              <a:t>.</a:t>
            </a:r>
            <a:r>
              <a:rPr kumimoji="1" lang="ko-KR" altLang="en-US" dirty="0"/>
              <a:t> 물론 이렇게 연결된 변환들의 계산 순서는 변환 매트릭스의 역순으로 곱해진다는 것도 기억해야 합니다</a:t>
            </a:r>
            <a:r>
              <a:rPr kumimoji="1" lang="en-US" altLang="ko-KR" dirty="0"/>
              <a:t>.</a:t>
            </a:r>
            <a:r>
              <a:rPr kumimoji="1" lang="ko-KR" altLang="en-US" dirty="0"/>
              <a:t> </a:t>
            </a:r>
            <a:endParaRPr kumimoji="1" lang="en-US" altLang="ko-KR" dirty="0"/>
          </a:p>
          <a:p>
            <a:r>
              <a:rPr kumimoji="1" lang="ko-KR" altLang="en-US" dirty="0"/>
              <a:t>마찬가지로 </a:t>
            </a:r>
            <a:r>
              <a:rPr kumimoji="1" lang="en-US" altLang="ko-KR" dirty="0"/>
              <a:t>Q</a:t>
            </a:r>
            <a:r>
              <a:rPr kumimoji="1" lang="ko-KR" altLang="en-US" dirty="0"/>
              <a:t>의 좌표 역시 </a:t>
            </a:r>
            <a:r>
              <a:rPr kumimoji="1" lang="en-US" altLang="ko-KR" dirty="0"/>
              <a:t>World, </a:t>
            </a:r>
            <a:r>
              <a:rPr kumimoji="1" lang="ko-KR" altLang="en-US" dirty="0"/>
              <a:t>그룹</a:t>
            </a:r>
            <a:r>
              <a:rPr kumimoji="1" lang="en-US" altLang="ko-KR" dirty="0"/>
              <a:t>1,</a:t>
            </a:r>
            <a:r>
              <a:rPr kumimoji="1" lang="ko-KR" altLang="en-US" dirty="0"/>
              <a:t> 파트</a:t>
            </a:r>
            <a:r>
              <a:rPr kumimoji="1" lang="en-US" altLang="ko-KR" dirty="0"/>
              <a:t>1</a:t>
            </a:r>
            <a:r>
              <a:rPr kumimoji="1" lang="ko-KR" altLang="en-US" dirty="0"/>
              <a:t>의 순서로 내려가는 패스를 통해 구할 수 있습니다</a:t>
            </a:r>
            <a:r>
              <a:rPr kumimoji="1" lang="en-US" altLang="ko-KR" dirty="0"/>
              <a:t>.</a:t>
            </a:r>
            <a:r>
              <a:rPr kumimoji="1" lang="ko-KR" altLang="en-US" dirty="0"/>
              <a:t> </a:t>
            </a:r>
            <a:endParaRPr kumimoji="1" lang="en-US" altLang="ko-KR" dirty="0"/>
          </a:p>
          <a:p>
            <a:endParaRPr kumimoji="1" lang="en-US" altLang="ko-KR" dirty="0"/>
          </a:p>
          <a:p>
            <a:r>
              <a:rPr kumimoji="1" lang="en-US" altLang="ko-KR" dirty="0"/>
              <a:t>Now let＇s consider an example using a system similar to the previous one. </a:t>
            </a:r>
          </a:p>
          <a:p>
            <a:r>
              <a:rPr kumimoji="1" lang="en-US" altLang="ko-KR" dirty="0"/>
              <a:t>The problem is to find the coordinates of P and Q. </a:t>
            </a:r>
          </a:p>
          <a:p>
            <a:r>
              <a:rPr kumimoji="1" lang="en-US" altLang="ko-KR" dirty="0"/>
              <a:t>In an articulated system like this, end points like P and Q that no longer have any connecting links are called "end effectors". </a:t>
            </a:r>
          </a:p>
          <a:p>
            <a:r>
              <a:rPr kumimoji="1" lang="en-US" altLang="ko-KR" dirty="0"/>
              <a:t>To simplify the problem, we will assume that all parts have a thickness of zero. </a:t>
            </a:r>
          </a:p>
          <a:p>
            <a:r>
              <a:rPr kumimoji="1" lang="en-US" altLang="ko-KR" dirty="0"/>
              <a:t>Given the lengths of the base and the parts as 5, 4, 3, and 2, the locations where part 1 and 2 are fixed to the base are at d=1 from both end points of the base. </a:t>
            </a:r>
          </a:p>
          <a:p>
            <a:r>
              <a:rPr kumimoji="1" lang="en-US" altLang="ko-KR" dirty="0"/>
              <a:t>Of course, the position where Part 3 is anchored to Part 2 is also 1 from the top endpoint of Part 2. </a:t>
            </a:r>
          </a:p>
          <a:p>
            <a:r>
              <a:rPr kumimoji="1" lang="en-US" altLang="ko-KR" dirty="0"/>
              <a:t>In addition, we are given the translation vector a to the world of the base, the rotation angle theta, and the relative angle deltas between the parts and the base and other parts. </a:t>
            </a:r>
          </a:p>
          <a:p>
            <a:r>
              <a:rPr kumimoji="1" lang="en-US" altLang="ko-KR" dirty="0"/>
              <a:t>The scene graph for this system looks like the one on the right, as we saw in the previous slide. </a:t>
            </a:r>
          </a:p>
          <a:p>
            <a:r>
              <a:rPr kumimoji="1" lang="en-US" altLang="ko-KR" dirty="0"/>
              <a:t>To find the coordinates of P, we first find that part 3 is the part that lies on the x-axis starting at the origin in its local coordinate system, and since it has a length of 2, its endpoint is at (2, 0). </a:t>
            </a:r>
          </a:p>
          <a:p>
            <a:r>
              <a:rPr kumimoji="1" lang="en-US" altLang="ko-KR" dirty="0"/>
              <a:t>So we compute the coordinates of P by applying a series of composite transformations successively to (2, 0). </a:t>
            </a:r>
          </a:p>
          <a:p>
            <a:r>
              <a:rPr kumimoji="1" lang="en-US" altLang="ko-KR" dirty="0"/>
              <a:t>Notice that the order in which we apply the transformations can be obtained by traveling down the scene graph from the root node passing the group1, group2, and finally to the part3 leaf node. Of course, it's also important to remember that the computational order of these concatenated transformations is multiplied by the inverse of the transformation matrix. </a:t>
            </a:r>
          </a:p>
          <a:p>
            <a:r>
              <a:rPr kumimoji="1" lang="en-US" altLang="ko-KR" dirty="0"/>
              <a:t>Similarly, the coordinates of Q can be found by traversing down the scene graph: World, Group1, and Part1 leaf node. </a:t>
            </a:r>
          </a:p>
          <a:p>
            <a:endParaRPr kumimoji="1" lang="en-US" altLang="ko-KR"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10</a:t>
            </a:fld>
            <a:endParaRPr kumimoji="1" lang="ko-KR" altLang="en-US"/>
          </a:p>
        </p:txBody>
      </p:sp>
    </p:spTree>
    <p:extLst>
      <p:ext uri="{BB962C8B-B14F-4D97-AF65-F5344CB8AC3E}">
        <p14:creationId xmlns:p14="http://schemas.microsoft.com/office/powerpoint/2010/main" val="3051032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이제 앞의 시스템과 비슷한 시스템을 사용하여 예제를 하나 </a:t>
            </a:r>
            <a:r>
              <a:rPr kumimoji="1" lang="ko-KR" altLang="en-US" dirty="0" err="1"/>
              <a:t>플어</a:t>
            </a:r>
            <a:r>
              <a:rPr kumimoji="1" lang="ko-KR" altLang="en-US" dirty="0"/>
              <a:t> 보겠습니다</a:t>
            </a:r>
            <a:r>
              <a:rPr kumimoji="1" lang="en-US" altLang="ko-KR" dirty="0"/>
              <a:t>.</a:t>
            </a:r>
            <a:r>
              <a:rPr kumimoji="1" lang="ko-KR" altLang="en-US" dirty="0"/>
              <a:t> </a:t>
            </a:r>
            <a:endParaRPr kumimoji="1" lang="en-US" altLang="ko-KR" dirty="0"/>
          </a:p>
          <a:p>
            <a:r>
              <a:rPr kumimoji="1" lang="ko-KR" altLang="en-US" dirty="0"/>
              <a:t>문제는 </a:t>
            </a:r>
            <a:r>
              <a:rPr kumimoji="1" lang="en-US" altLang="ko-KR" dirty="0"/>
              <a:t>P</a:t>
            </a:r>
            <a:r>
              <a:rPr kumimoji="1" lang="ko-KR" altLang="en-US" dirty="0"/>
              <a:t>와 </a:t>
            </a:r>
            <a:r>
              <a:rPr kumimoji="1" lang="en-US" altLang="ko-KR" dirty="0"/>
              <a:t>Q</a:t>
            </a:r>
            <a:r>
              <a:rPr kumimoji="1" lang="ko-KR" altLang="en-US" dirty="0"/>
              <a:t>의 좌표를 구하는 것입니다</a:t>
            </a:r>
            <a:r>
              <a:rPr kumimoji="1" lang="en-US" altLang="ko-KR" dirty="0"/>
              <a:t>.</a:t>
            </a:r>
            <a:r>
              <a:rPr kumimoji="1" lang="ko-KR" altLang="en-US" dirty="0"/>
              <a:t> </a:t>
            </a:r>
            <a:endParaRPr kumimoji="1" lang="en-US" altLang="ko-KR" dirty="0"/>
          </a:p>
          <a:p>
            <a:r>
              <a:rPr kumimoji="1" lang="ko-KR" altLang="en-US" dirty="0"/>
              <a:t>이런 관절형 시스템에서 </a:t>
            </a:r>
            <a:r>
              <a:rPr kumimoji="1" lang="en-US" altLang="ko-KR" dirty="0"/>
              <a:t>P</a:t>
            </a:r>
            <a:r>
              <a:rPr kumimoji="1" lang="ko-KR" altLang="en-US" dirty="0"/>
              <a:t>와 </a:t>
            </a:r>
            <a:r>
              <a:rPr kumimoji="1" lang="en-US" altLang="ko-KR" dirty="0"/>
              <a:t>Q </a:t>
            </a:r>
            <a:r>
              <a:rPr kumimoji="1" lang="ko-KR" altLang="en-US" dirty="0"/>
              <a:t>같이 더 이상 이어지는 링크가 없는 끝 점들을 </a:t>
            </a:r>
            <a:r>
              <a:rPr kumimoji="1" lang="en-US" altLang="ko-KR" dirty="0"/>
              <a:t>“</a:t>
            </a:r>
            <a:r>
              <a:rPr kumimoji="1" lang="ko-KR" altLang="en-US" dirty="0"/>
              <a:t>엔드 </a:t>
            </a:r>
            <a:r>
              <a:rPr kumimoji="1" lang="ko-KR" altLang="en-US" dirty="0" err="1"/>
              <a:t>이펙터</a:t>
            </a:r>
            <a:r>
              <a:rPr kumimoji="1" lang="en-US" altLang="ko-KR" dirty="0"/>
              <a:t>”</a:t>
            </a:r>
            <a:r>
              <a:rPr kumimoji="1" lang="ko-KR" altLang="en-US" dirty="0"/>
              <a:t> 라 부릅니다</a:t>
            </a:r>
            <a:r>
              <a:rPr kumimoji="1" lang="en-US" altLang="ko-KR" dirty="0"/>
              <a:t>.</a:t>
            </a:r>
            <a:r>
              <a:rPr kumimoji="1" lang="ko-KR" altLang="en-US" dirty="0"/>
              <a:t> </a:t>
            </a:r>
            <a:endParaRPr kumimoji="1" lang="en-US" altLang="ko-KR" dirty="0"/>
          </a:p>
          <a:p>
            <a:r>
              <a:rPr kumimoji="1" lang="ko-KR" altLang="en-US" dirty="0"/>
              <a:t>문제를 간단히 하기위해 모든 파트들의 두께는 </a:t>
            </a:r>
            <a:r>
              <a:rPr kumimoji="1" lang="en-US" altLang="ko-KR" dirty="0"/>
              <a:t>0</a:t>
            </a:r>
            <a:r>
              <a:rPr kumimoji="1" lang="ko-KR" altLang="en-US" dirty="0" err="1"/>
              <a:t>으로</a:t>
            </a:r>
            <a:r>
              <a:rPr kumimoji="1" lang="ko-KR" altLang="en-US" dirty="0"/>
              <a:t> 가정하겠습니다</a:t>
            </a:r>
            <a:r>
              <a:rPr kumimoji="1" lang="en-US" altLang="ko-KR" dirty="0"/>
              <a:t>.</a:t>
            </a:r>
            <a:r>
              <a:rPr kumimoji="1" lang="ko-KR" altLang="en-US" dirty="0"/>
              <a:t> </a:t>
            </a:r>
            <a:endParaRPr kumimoji="1" lang="en-US" altLang="ko-KR" dirty="0"/>
          </a:p>
          <a:p>
            <a:r>
              <a:rPr kumimoji="1" lang="ko-KR" altLang="en-US" dirty="0"/>
              <a:t>베이스와 파트들의 길이가 </a:t>
            </a:r>
            <a:r>
              <a:rPr kumimoji="1" lang="en-US" altLang="ko-KR" dirty="0"/>
              <a:t>5,</a:t>
            </a:r>
            <a:r>
              <a:rPr kumimoji="1" lang="ko-KR" altLang="en-US" dirty="0"/>
              <a:t> </a:t>
            </a:r>
            <a:r>
              <a:rPr kumimoji="1" lang="en-US" altLang="ko-KR" dirty="0"/>
              <a:t>4,</a:t>
            </a:r>
            <a:r>
              <a:rPr kumimoji="1" lang="ko-KR" altLang="en-US" dirty="0"/>
              <a:t> </a:t>
            </a:r>
            <a:r>
              <a:rPr kumimoji="1" lang="en-US" altLang="ko-KR" dirty="0"/>
              <a:t>3,</a:t>
            </a:r>
            <a:r>
              <a:rPr kumimoji="1" lang="ko-KR" altLang="en-US" dirty="0"/>
              <a:t> </a:t>
            </a:r>
            <a:r>
              <a:rPr kumimoji="1" lang="en-US" altLang="ko-KR" dirty="0"/>
              <a:t>2</a:t>
            </a:r>
            <a:r>
              <a:rPr kumimoji="1" lang="ko-KR" altLang="en-US" dirty="0"/>
              <a:t> 로 주어졌고</a:t>
            </a:r>
            <a:r>
              <a:rPr kumimoji="1" lang="en-US" altLang="ko-KR" dirty="0"/>
              <a:t>,</a:t>
            </a:r>
            <a:r>
              <a:rPr kumimoji="1" lang="ko-KR" altLang="en-US" dirty="0"/>
              <a:t> 파트</a:t>
            </a:r>
            <a:r>
              <a:rPr kumimoji="1" lang="en-US" altLang="ko-KR" dirty="0"/>
              <a:t>1</a:t>
            </a:r>
            <a:r>
              <a:rPr kumimoji="1" lang="ko-KR" altLang="en-US" dirty="0"/>
              <a:t>과 파트</a:t>
            </a:r>
            <a:r>
              <a:rPr kumimoji="1" lang="en-US" altLang="ko-KR" dirty="0"/>
              <a:t>2</a:t>
            </a:r>
            <a:r>
              <a:rPr kumimoji="1" lang="ko-KR" altLang="en-US" dirty="0"/>
              <a:t>가 베이스에 고정된 위치는 베이스의 양 끝점으로 </a:t>
            </a:r>
            <a:r>
              <a:rPr kumimoji="1" lang="ko-KR" altLang="en-US" dirty="0" err="1"/>
              <a:t>부터</a:t>
            </a:r>
            <a:r>
              <a:rPr kumimoji="1" lang="ko-KR" altLang="en-US" dirty="0"/>
              <a:t> </a:t>
            </a:r>
            <a:r>
              <a:rPr kumimoji="1" lang="en-US" altLang="ko-KR" dirty="0"/>
              <a:t>d=1</a:t>
            </a:r>
            <a:r>
              <a:rPr kumimoji="1" lang="ko-KR" altLang="en-US" dirty="0"/>
              <a:t> 인 위치입니다</a:t>
            </a:r>
            <a:r>
              <a:rPr kumimoji="1" lang="en-US" altLang="ko-KR" dirty="0"/>
              <a:t>.</a:t>
            </a:r>
            <a:r>
              <a:rPr kumimoji="1" lang="ko-KR" altLang="en-US" dirty="0"/>
              <a:t> </a:t>
            </a:r>
            <a:endParaRPr kumimoji="1" lang="en-US" altLang="ko-KR" dirty="0"/>
          </a:p>
          <a:p>
            <a:r>
              <a:rPr kumimoji="1" lang="ko-KR" altLang="en-US" dirty="0"/>
              <a:t>물론 파트</a:t>
            </a:r>
            <a:r>
              <a:rPr kumimoji="1" lang="en-US" altLang="ko-KR" dirty="0"/>
              <a:t>3</a:t>
            </a:r>
            <a:r>
              <a:rPr kumimoji="1" lang="ko-KR" altLang="en-US" dirty="0"/>
              <a:t>가 파트</a:t>
            </a:r>
            <a:r>
              <a:rPr kumimoji="1" lang="en-US" altLang="ko-KR" dirty="0"/>
              <a:t>2</a:t>
            </a:r>
            <a:r>
              <a:rPr kumimoji="1" lang="ko-KR" altLang="en-US" dirty="0" err="1"/>
              <a:t>에</a:t>
            </a:r>
            <a:r>
              <a:rPr kumimoji="1" lang="ko-KR" altLang="en-US" dirty="0"/>
              <a:t> 고정된 위치도 파트</a:t>
            </a:r>
            <a:r>
              <a:rPr kumimoji="1" lang="en-US" altLang="ko-KR" dirty="0"/>
              <a:t>2</a:t>
            </a:r>
            <a:r>
              <a:rPr kumimoji="1" lang="ko-KR" altLang="en-US" dirty="0"/>
              <a:t>의 </a:t>
            </a:r>
            <a:r>
              <a:rPr kumimoji="1" lang="ko-KR" altLang="en-US" dirty="0" err="1"/>
              <a:t>윗쪽</a:t>
            </a:r>
            <a:r>
              <a:rPr kumimoji="1" lang="ko-KR" altLang="en-US" dirty="0"/>
              <a:t> 끝점으로 </a:t>
            </a:r>
            <a:r>
              <a:rPr kumimoji="1" lang="ko-KR" altLang="en-US" dirty="0" err="1"/>
              <a:t>부터</a:t>
            </a:r>
            <a:r>
              <a:rPr kumimoji="1" lang="ko-KR" altLang="en-US" dirty="0"/>
              <a:t> </a:t>
            </a:r>
            <a:r>
              <a:rPr kumimoji="1" lang="en-US" altLang="ko-KR" dirty="0"/>
              <a:t>1</a:t>
            </a:r>
            <a:r>
              <a:rPr kumimoji="1" lang="ko-KR" altLang="en-US" dirty="0"/>
              <a:t>인 위치입니다</a:t>
            </a:r>
            <a:r>
              <a:rPr kumimoji="1" lang="en-US" altLang="ko-KR" dirty="0"/>
              <a:t>.</a:t>
            </a:r>
            <a:r>
              <a:rPr kumimoji="1" lang="ko-KR" altLang="en-US" dirty="0"/>
              <a:t> </a:t>
            </a:r>
            <a:endParaRPr kumimoji="1" lang="en-US" altLang="ko-KR" dirty="0"/>
          </a:p>
          <a:p>
            <a:r>
              <a:rPr kumimoji="1" lang="ko-KR" altLang="en-US" dirty="0"/>
              <a:t>그 밖에 베이스의 월드에 대한 </a:t>
            </a:r>
            <a:r>
              <a:rPr kumimoji="1" lang="ko-KR" altLang="en-US" dirty="0" err="1"/>
              <a:t>트랜슬레이션</a:t>
            </a:r>
            <a:r>
              <a:rPr kumimoji="1" lang="ko-KR" altLang="en-US" dirty="0"/>
              <a:t> 벡터 </a:t>
            </a:r>
            <a:r>
              <a:rPr kumimoji="1" lang="en-US" altLang="ko-KR" dirty="0"/>
              <a:t>a</a:t>
            </a:r>
            <a:r>
              <a:rPr kumimoji="1" lang="ko-KR" altLang="en-US" dirty="0"/>
              <a:t>와 회전각 </a:t>
            </a:r>
            <a:r>
              <a:rPr kumimoji="1" lang="ko-KR" altLang="en-US" dirty="0" err="1"/>
              <a:t>쎄타</a:t>
            </a:r>
            <a:r>
              <a:rPr kumimoji="1" lang="en-US" altLang="ko-KR" dirty="0"/>
              <a:t>,</a:t>
            </a:r>
            <a:r>
              <a:rPr kumimoji="1" lang="ko-KR" altLang="en-US" dirty="0"/>
              <a:t> 그리고 파트들과 베이스</a:t>
            </a:r>
            <a:r>
              <a:rPr kumimoji="1" lang="en-US" altLang="ko-KR" dirty="0"/>
              <a:t>,</a:t>
            </a:r>
            <a:r>
              <a:rPr kumimoji="1" lang="ko-KR" altLang="en-US" dirty="0"/>
              <a:t> 다른 </a:t>
            </a:r>
            <a:r>
              <a:rPr kumimoji="1" lang="ko-KR" altLang="en-US" dirty="0" err="1"/>
              <a:t>파트들간의</a:t>
            </a:r>
            <a:r>
              <a:rPr kumimoji="1" lang="ko-KR" altLang="en-US" dirty="0"/>
              <a:t> 상대 각도 델타들이 주어져 있습니다</a:t>
            </a:r>
            <a:r>
              <a:rPr kumimoji="1" lang="en-US" altLang="ko-KR" dirty="0"/>
              <a:t>.</a:t>
            </a:r>
            <a:r>
              <a:rPr kumimoji="1" lang="ko-KR" altLang="en-US" dirty="0"/>
              <a:t> </a:t>
            </a:r>
            <a:endParaRPr kumimoji="1" lang="en-US" altLang="ko-KR" dirty="0"/>
          </a:p>
          <a:p>
            <a:r>
              <a:rPr kumimoji="1" lang="ko-KR" altLang="en-US" dirty="0"/>
              <a:t>이 시스템의 씬 그래프는 우리가 이전 슬라이드에서 보았듯이 오른쪽 그림과 같습니다</a:t>
            </a:r>
            <a:r>
              <a:rPr kumimoji="1" lang="en-US" altLang="ko-KR" dirty="0"/>
              <a:t>.</a:t>
            </a:r>
            <a:r>
              <a:rPr kumimoji="1" lang="ko-KR" altLang="en-US" dirty="0"/>
              <a:t> </a:t>
            </a:r>
            <a:endParaRPr kumimoji="1" lang="en-US" altLang="ko-KR" dirty="0"/>
          </a:p>
          <a:p>
            <a:r>
              <a:rPr kumimoji="1" lang="en-US" altLang="ko-KR" dirty="0"/>
              <a:t>P</a:t>
            </a:r>
            <a:r>
              <a:rPr kumimoji="1" lang="ko-KR" altLang="en-US" dirty="0"/>
              <a:t>의 좌표를 구하기 위해 먼저 파트</a:t>
            </a:r>
            <a:r>
              <a:rPr kumimoji="1" lang="en-US" altLang="ko-KR" dirty="0"/>
              <a:t>3</a:t>
            </a:r>
            <a:r>
              <a:rPr kumimoji="1" lang="ko-KR" altLang="en-US" dirty="0"/>
              <a:t>은 로컬 좌표계에서 원점에서 시작하여 </a:t>
            </a:r>
            <a:r>
              <a:rPr kumimoji="1" lang="en-US" altLang="ko-KR" dirty="0"/>
              <a:t>x</a:t>
            </a:r>
            <a:r>
              <a:rPr kumimoji="1" lang="ko-KR" altLang="en-US" dirty="0"/>
              <a:t>축 상에 놓여져 있는 파트이며</a:t>
            </a:r>
            <a:r>
              <a:rPr kumimoji="1" lang="en-US" altLang="ko-KR" dirty="0"/>
              <a:t>,</a:t>
            </a:r>
            <a:r>
              <a:rPr kumimoji="1" lang="ko-KR" altLang="en-US" dirty="0"/>
              <a:t> 길이가 </a:t>
            </a:r>
            <a:r>
              <a:rPr kumimoji="1" lang="en-US" altLang="ko-KR" dirty="0"/>
              <a:t>2</a:t>
            </a:r>
            <a:r>
              <a:rPr kumimoji="1" lang="ko-KR" altLang="en-US" dirty="0"/>
              <a:t>이기 때문에 그 끝점은 </a:t>
            </a:r>
            <a:r>
              <a:rPr kumimoji="1" lang="en-US" altLang="ko-KR" dirty="0"/>
              <a:t>(2,</a:t>
            </a:r>
            <a:r>
              <a:rPr kumimoji="1" lang="ko-KR" altLang="en-US" dirty="0"/>
              <a:t> </a:t>
            </a:r>
            <a:r>
              <a:rPr kumimoji="1" lang="en-US" altLang="ko-KR" dirty="0"/>
              <a:t>0)</a:t>
            </a:r>
            <a:r>
              <a:rPr kumimoji="1" lang="ko-KR" altLang="en-US" dirty="0"/>
              <a:t>임을 알 수 있습니다</a:t>
            </a:r>
            <a:r>
              <a:rPr kumimoji="1" lang="en-US" altLang="ko-KR" dirty="0"/>
              <a:t>.</a:t>
            </a:r>
            <a:r>
              <a:rPr kumimoji="1" lang="ko-KR" altLang="en-US" dirty="0"/>
              <a:t> </a:t>
            </a:r>
            <a:endParaRPr kumimoji="1" lang="en-US" altLang="ko-KR" dirty="0"/>
          </a:p>
          <a:p>
            <a:r>
              <a:rPr kumimoji="1" lang="ko-KR" altLang="en-US" dirty="0"/>
              <a:t>따라서 우리는 </a:t>
            </a:r>
            <a:r>
              <a:rPr kumimoji="1" lang="en-US" altLang="ko-KR" dirty="0"/>
              <a:t>(2,</a:t>
            </a:r>
            <a:r>
              <a:rPr kumimoji="1" lang="ko-KR" altLang="en-US" dirty="0"/>
              <a:t> </a:t>
            </a:r>
            <a:r>
              <a:rPr kumimoji="1" lang="en-US" altLang="ko-KR" dirty="0"/>
              <a:t>0)</a:t>
            </a:r>
            <a:r>
              <a:rPr kumimoji="1" lang="ko-KR" altLang="en-US" dirty="0" err="1"/>
              <a:t>에</a:t>
            </a:r>
            <a:r>
              <a:rPr kumimoji="1" lang="ko-KR" altLang="en-US" dirty="0"/>
              <a:t> 일련의 </a:t>
            </a:r>
            <a:r>
              <a:rPr kumimoji="1" lang="ko-KR" altLang="en-US" dirty="0" err="1"/>
              <a:t>컴포지트</a:t>
            </a:r>
            <a:r>
              <a:rPr kumimoji="1" lang="ko-KR" altLang="en-US" dirty="0"/>
              <a:t> 변환들을 연속적으로 적용하여 </a:t>
            </a:r>
            <a:r>
              <a:rPr kumimoji="1" lang="en-US" altLang="ko-KR" dirty="0"/>
              <a:t>P</a:t>
            </a:r>
            <a:r>
              <a:rPr kumimoji="1" lang="ko-KR" altLang="en-US" dirty="0"/>
              <a:t>의 좌표를 계산해 냅니다</a:t>
            </a:r>
            <a:r>
              <a:rPr kumimoji="1" lang="en-US" altLang="ko-KR" dirty="0"/>
              <a:t>.</a:t>
            </a:r>
            <a:r>
              <a:rPr kumimoji="1" lang="ko-KR" altLang="en-US" dirty="0"/>
              <a:t> </a:t>
            </a:r>
            <a:endParaRPr kumimoji="1" lang="en-US" altLang="ko-KR" dirty="0"/>
          </a:p>
          <a:p>
            <a:r>
              <a:rPr kumimoji="1" lang="ko-KR" altLang="en-US" dirty="0"/>
              <a:t>그런데 변환들을 적용하는 순서는 루트 노드부터 그룹</a:t>
            </a:r>
            <a:r>
              <a:rPr kumimoji="1" lang="en-US" altLang="ko-KR" dirty="0"/>
              <a:t>1,</a:t>
            </a:r>
            <a:r>
              <a:rPr kumimoji="1" lang="ko-KR" altLang="en-US" dirty="0"/>
              <a:t> 그룹</a:t>
            </a:r>
            <a:r>
              <a:rPr kumimoji="1" lang="en-US" altLang="ko-KR" dirty="0"/>
              <a:t>2,</a:t>
            </a:r>
            <a:r>
              <a:rPr kumimoji="1" lang="ko-KR" altLang="en-US" dirty="0"/>
              <a:t> 파트</a:t>
            </a:r>
            <a:r>
              <a:rPr kumimoji="1" lang="en-US" altLang="ko-KR" dirty="0"/>
              <a:t>3</a:t>
            </a:r>
            <a:r>
              <a:rPr kumimoji="1" lang="ko-KR" altLang="en-US" dirty="0"/>
              <a:t> 리프 노드까지 씬 그래프를 타고 내려가면서 구할 수 있음을 알 수 있습니다</a:t>
            </a:r>
            <a:r>
              <a:rPr kumimoji="1" lang="en-US" altLang="ko-KR" dirty="0"/>
              <a:t>.</a:t>
            </a:r>
            <a:r>
              <a:rPr kumimoji="1" lang="ko-KR" altLang="en-US" dirty="0"/>
              <a:t> 물론 이렇게 연결된 변환들의 계산 순서는 변환 매트릭스의 역순으로 곱해진다는 것도 기억해야 합니다</a:t>
            </a:r>
            <a:r>
              <a:rPr kumimoji="1" lang="en-US" altLang="ko-KR" dirty="0"/>
              <a:t>.</a:t>
            </a:r>
            <a:r>
              <a:rPr kumimoji="1" lang="ko-KR" altLang="en-US" dirty="0"/>
              <a:t> </a:t>
            </a:r>
            <a:endParaRPr kumimoji="1" lang="en-US" altLang="ko-KR" dirty="0"/>
          </a:p>
          <a:p>
            <a:r>
              <a:rPr kumimoji="1" lang="ko-KR" altLang="en-US" dirty="0"/>
              <a:t>마찬가지로 </a:t>
            </a:r>
            <a:r>
              <a:rPr kumimoji="1" lang="en-US" altLang="ko-KR" dirty="0"/>
              <a:t>Q</a:t>
            </a:r>
            <a:r>
              <a:rPr kumimoji="1" lang="ko-KR" altLang="en-US" dirty="0"/>
              <a:t>의 좌표 역시 </a:t>
            </a:r>
            <a:r>
              <a:rPr kumimoji="1" lang="en-US" altLang="ko-KR" dirty="0"/>
              <a:t>World, </a:t>
            </a:r>
            <a:r>
              <a:rPr kumimoji="1" lang="ko-KR" altLang="en-US" dirty="0"/>
              <a:t>그룹</a:t>
            </a:r>
            <a:r>
              <a:rPr kumimoji="1" lang="en-US" altLang="ko-KR" dirty="0"/>
              <a:t>1,</a:t>
            </a:r>
            <a:r>
              <a:rPr kumimoji="1" lang="ko-KR" altLang="en-US" dirty="0"/>
              <a:t> 파트</a:t>
            </a:r>
            <a:r>
              <a:rPr kumimoji="1" lang="en-US" altLang="ko-KR" dirty="0"/>
              <a:t>1</a:t>
            </a:r>
            <a:r>
              <a:rPr kumimoji="1" lang="ko-KR" altLang="en-US" dirty="0"/>
              <a:t>의 순서로 내려가는 패스를 통해 구할 수 있습니다</a:t>
            </a:r>
            <a:r>
              <a:rPr kumimoji="1" lang="en-US" altLang="ko-KR" dirty="0"/>
              <a:t>.</a:t>
            </a:r>
            <a:r>
              <a:rPr kumimoji="1" lang="ko-KR" altLang="en-US" dirty="0"/>
              <a:t> </a:t>
            </a:r>
            <a:endParaRPr kumimoji="1" lang="en-US" altLang="ko-KR" dirty="0"/>
          </a:p>
          <a:p>
            <a:endParaRPr kumimoji="1" lang="en-US" altLang="ko-KR" dirty="0"/>
          </a:p>
          <a:p>
            <a:r>
              <a:rPr kumimoji="1" lang="en-US" altLang="ko-KR" dirty="0"/>
              <a:t>Now let＇s consider an example using a system similar to the previous one. </a:t>
            </a:r>
          </a:p>
          <a:p>
            <a:r>
              <a:rPr kumimoji="1" lang="en-US" altLang="ko-KR" dirty="0"/>
              <a:t>The problem is to find the coordinates of P and Q. </a:t>
            </a:r>
          </a:p>
          <a:p>
            <a:r>
              <a:rPr kumimoji="1" lang="en-US" altLang="ko-KR" dirty="0"/>
              <a:t>In an articulated system like this, end points like P and Q that no longer have any connecting links are called "end effectors". </a:t>
            </a:r>
          </a:p>
          <a:p>
            <a:r>
              <a:rPr kumimoji="1" lang="en-US" altLang="ko-KR" dirty="0"/>
              <a:t>To simplify the problem, we will assume that all parts have a thickness of zero. </a:t>
            </a:r>
          </a:p>
          <a:p>
            <a:r>
              <a:rPr kumimoji="1" lang="en-US" altLang="ko-KR" dirty="0"/>
              <a:t>Given the lengths of the base and the parts as 5, 4, 3, and 2, the locations where part 1 and 2 are fixed to the base are at d=1 from both end points of the base. </a:t>
            </a:r>
          </a:p>
          <a:p>
            <a:r>
              <a:rPr kumimoji="1" lang="en-US" altLang="ko-KR" dirty="0"/>
              <a:t>Of course, the position where Part 3 is anchored to Part 2 is also 1 from the top endpoint of Part 2. </a:t>
            </a:r>
          </a:p>
          <a:p>
            <a:r>
              <a:rPr kumimoji="1" lang="en-US" altLang="ko-KR" dirty="0"/>
              <a:t>In addition, we are given the translation vector a to the world of the base, the rotation angle theta, and the relative angle deltas between the parts and the base and other parts. </a:t>
            </a:r>
          </a:p>
          <a:p>
            <a:r>
              <a:rPr kumimoji="1" lang="en-US" altLang="ko-KR" dirty="0"/>
              <a:t>The scene graph for this system looks like the one on the right, as we saw in the previous slide. </a:t>
            </a:r>
          </a:p>
          <a:p>
            <a:r>
              <a:rPr kumimoji="1" lang="en-US" altLang="ko-KR" dirty="0"/>
              <a:t>To find the coordinates of P, we first find that part 3 is the part that lies on the x-axis starting at the origin in its local coordinate system, and since it has a length of 2, its endpoint is at (2, 0). </a:t>
            </a:r>
          </a:p>
          <a:p>
            <a:r>
              <a:rPr kumimoji="1" lang="en-US" altLang="ko-KR" dirty="0"/>
              <a:t>So we compute the coordinates of P by applying a series of composite transformations successively to (2, 0). </a:t>
            </a:r>
          </a:p>
          <a:p>
            <a:r>
              <a:rPr kumimoji="1" lang="en-US" altLang="ko-KR" dirty="0"/>
              <a:t>Notice that the order in which we apply the transformations can be obtained by traveling down the scene graph from the root node passing the group1, group2, and finally to the part3 leaf node. Of course, it's also important to remember that the computational order of these concatenated transformations is multiplied by the inverse of the transformation matrix. </a:t>
            </a:r>
          </a:p>
          <a:p>
            <a:r>
              <a:rPr kumimoji="1" lang="en-US" altLang="ko-KR" dirty="0"/>
              <a:t>Similarly, the coordinates of Q can be found by traversing down the scene graph: World, Group1, and Part1 leaf node. </a:t>
            </a:r>
          </a:p>
          <a:p>
            <a:endParaRPr kumimoji="1" lang="en-US" altLang="ko-KR"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11</a:t>
            </a:fld>
            <a:endParaRPr kumimoji="1" lang="ko-KR" altLang="en-US"/>
          </a:p>
        </p:txBody>
      </p:sp>
    </p:spTree>
    <p:extLst>
      <p:ext uri="{BB962C8B-B14F-4D97-AF65-F5344CB8AC3E}">
        <p14:creationId xmlns:p14="http://schemas.microsoft.com/office/powerpoint/2010/main" val="3617878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이제 인간과 같은 관절형 캐릭터를 표현해 보려 합니다</a:t>
            </a:r>
            <a:r>
              <a:rPr kumimoji="1" lang="en-US" altLang="ko-KR" dirty="0"/>
              <a:t>.</a:t>
            </a:r>
          </a:p>
          <a:p>
            <a:r>
              <a:rPr kumimoji="1" lang="ko-KR" altLang="en-US" dirty="0"/>
              <a:t>이 관절 시스템에서 루트는 </a:t>
            </a:r>
            <a:r>
              <a:rPr kumimoji="1" lang="ko-KR" altLang="en-US" dirty="0" err="1"/>
              <a:t>펠비스라</a:t>
            </a:r>
            <a:r>
              <a:rPr kumimoji="1" lang="ko-KR" altLang="en-US" dirty="0"/>
              <a:t> 불리는데</a:t>
            </a:r>
            <a:r>
              <a:rPr kumimoji="1" lang="en-US" altLang="ko-KR" dirty="0"/>
              <a:t>,</a:t>
            </a:r>
            <a:r>
              <a:rPr kumimoji="1" lang="ko-KR" altLang="en-US" dirty="0"/>
              <a:t> 척추 하단부와 골반이 만나는 부분입니다</a:t>
            </a:r>
            <a:r>
              <a:rPr kumimoji="1" lang="en-US" altLang="ko-KR" dirty="0"/>
              <a:t>.</a:t>
            </a:r>
            <a:r>
              <a:rPr kumimoji="1" lang="ko-KR" altLang="en-US" dirty="0"/>
              <a:t> </a:t>
            </a:r>
            <a:endParaRPr kumimoji="1" lang="en-US" altLang="ko-KR" dirty="0"/>
          </a:p>
          <a:p>
            <a:r>
              <a:rPr kumimoji="1" lang="ko-KR" altLang="en-US" dirty="0"/>
              <a:t>이 루트 노드의 월드 좌표계에서의 위치를 </a:t>
            </a:r>
            <a:r>
              <a:rPr kumimoji="1" lang="en-US" altLang="ko-KR" dirty="0"/>
              <a:t>v_0</a:t>
            </a:r>
            <a:r>
              <a:rPr kumimoji="1" lang="ko-KR" altLang="en-US" dirty="0"/>
              <a:t>로 표현합니다</a:t>
            </a:r>
            <a:r>
              <a:rPr kumimoji="1" lang="en-US" altLang="ko-KR" dirty="0"/>
              <a:t>.</a:t>
            </a:r>
            <a:r>
              <a:rPr kumimoji="1" lang="ko-KR" altLang="en-US" dirty="0"/>
              <a:t> </a:t>
            </a:r>
            <a:endParaRPr kumimoji="1" lang="en-US" altLang="ko-KR" dirty="0"/>
          </a:p>
          <a:p>
            <a:r>
              <a:rPr kumimoji="1" lang="ko-KR" altLang="en-US" dirty="0"/>
              <a:t>이 시스템의 모든 링크들의 길이를 </a:t>
            </a:r>
            <a:r>
              <a:rPr kumimoji="1" lang="en-US" altLang="ko-KR" dirty="0"/>
              <a:t>v_1 </a:t>
            </a:r>
            <a:r>
              <a:rPr kumimoji="1" lang="ko-KR" altLang="en-US" dirty="0" err="1"/>
              <a:t>부터</a:t>
            </a:r>
            <a:r>
              <a:rPr kumimoji="1" lang="ko-KR" altLang="en-US" dirty="0"/>
              <a:t> </a:t>
            </a:r>
            <a:r>
              <a:rPr kumimoji="1" lang="en-US" altLang="ko-KR" dirty="0"/>
              <a:t>v_10 </a:t>
            </a:r>
            <a:r>
              <a:rPr kumimoji="1" lang="ko-KR" altLang="en-US" dirty="0" err="1"/>
              <a:t>으로</a:t>
            </a:r>
            <a:r>
              <a:rPr kumimoji="1" lang="ko-KR" altLang="en-US" dirty="0"/>
              <a:t> 표현합니다</a:t>
            </a:r>
            <a:r>
              <a:rPr kumimoji="1" lang="en-US" altLang="ko-KR" dirty="0"/>
              <a:t>.</a:t>
            </a:r>
          </a:p>
          <a:p>
            <a:r>
              <a:rPr kumimoji="1" lang="ko-KR" altLang="en-US" dirty="0"/>
              <a:t>이 길이들은 절대 변하지 않는 길이라고 간주할 수 있습니다</a:t>
            </a:r>
            <a:r>
              <a:rPr kumimoji="1" lang="en-US" altLang="ko-KR" dirty="0"/>
              <a:t>.</a:t>
            </a:r>
            <a:r>
              <a:rPr kumimoji="1" lang="ko-KR" altLang="en-US" dirty="0"/>
              <a:t> </a:t>
            </a:r>
            <a:endParaRPr kumimoji="1" lang="en-US" altLang="ko-KR" dirty="0"/>
          </a:p>
          <a:p>
            <a:r>
              <a:rPr kumimoji="1" lang="ko-KR" altLang="en-US" dirty="0"/>
              <a:t>각 링크들이 그 부모 링크에 대한 상대 각도를 </a:t>
            </a:r>
            <a:r>
              <a:rPr kumimoji="1" lang="ko-KR" altLang="en-US" dirty="0" err="1"/>
              <a:t>쎄타</a:t>
            </a:r>
            <a:r>
              <a:rPr kumimoji="1" lang="en-US" altLang="ko-KR" dirty="0"/>
              <a:t>1</a:t>
            </a:r>
            <a:r>
              <a:rPr kumimoji="1" lang="ko-KR" altLang="en-US" dirty="0"/>
              <a:t> </a:t>
            </a:r>
            <a:r>
              <a:rPr kumimoji="1" lang="ko-KR" altLang="en-US" dirty="0" err="1"/>
              <a:t>부터</a:t>
            </a:r>
            <a:r>
              <a:rPr kumimoji="1" lang="ko-KR" altLang="en-US" dirty="0"/>
              <a:t> </a:t>
            </a:r>
            <a:r>
              <a:rPr kumimoji="1" lang="ko-KR" altLang="en-US" dirty="0" err="1"/>
              <a:t>쎄타</a:t>
            </a:r>
            <a:r>
              <a:rPr kumimoji="1" lang="en-US" altLang="ko-KR" dirty="0"/>
              <a:t>10</a:t>
            </a:r>
            <a:r>
              <a:rPr kumimoji="1" lang="ko-KR" altLang="en-US" dirty="0"/>
              <a:t> </a:t>
            </a:r>
            <a:r>
              <a:rPr kumimoji="1" lang="ko-KR" altLang="en-US" dirty="0" err="1"/>
              <a:t>으로</a:t>
            </a:r>
            <a:r>
              <a:rPr kumimoji="1" lang="ko-KR" altLang="en-US" dirty="0"/>
              <a:t> 표현합니다</a:t>
            </a:r>
            <a:r>
              <a:rPr kumimoji="1" lang="en-US" altLang="ko-KR" dirty="0"/>
              <a:t>.</a:t>
            </a:r>
            <a:r>
              <a:rPr kumimoji="1" lang="ko-KR" altLang="en-US" dirty="0"/>
              <a:t> </a:t>
            </a:r>
            <a:endParaRPr kumimoji="1" lang="en-US" altLang="ko-KR" dirty="0"/>
          </a:p>
          <a:p>
            <a:endParaRPr kumimoji="1" lang="en-US" altLang="ko-KR" dirty="0"/>
          </a:p>
          <a:p>
            <a:r>
              <a:rPr kumimoji="1" lang="en-US" altLang="ko-KR" dirty="0"/>
              <a:t>Now we consider a human-like articulated character.</a:t>
            </a:r>
          </a:p>
          <a:p>
            <a:r>
              <a:rPr kumimoji="1" lang="en-US" altLang="ko-KR" dirty="0"/>
              <a:t>In this articulated system, the root is called the pelvis, which is the lowest part of the spine. </a:t>
            </a:r>
          </a:p>
          <a:p>
            <a:r>
              <a:rPr kumimoji="1" lang="en-US" altLang="ko-KR" dirty="0"/>
              <a:t>We represent the position of this root node in the world coordinate system as v_0. </a:t>
            </a:r>
          </a:p>
          <a:p>
            <a:r>
              <a:rPr kumimoji="1" lang="en-US" altLang="ko-KR" dirty="0"/>
              <a:t>We represent the lengths of all the links in this system as v_1 through v_10.</a:t>
            </a:r>
          </a:p>
          <a:p>
            <a:r>
              <a:rPr kumimoji="1" lang="en-US" altLang="ko-KR" dirty="0"/>
              <a:t>These lengths are never changing in any situations. </a:t>
            </a:r>
          </a:p>
          <a:p>
            <a:r>
              <a:rPr kumimoji="1" lang="en-US" altLang="ko-KR" dirty="0"/>
              <a:t>We represent the relative angle of each link to its parent link as theta1 through theta10. </a:t>
            </a:r>
          </a:p>
          <a:p>
            <a:endParaRPr kumimoji="1" lang="en-US" altLang="ko-KR"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12</a:t>
            </a:fld>
            <a:endParaRPr lang="ko-KR" altLang="en-US"/>
          </a:p>
        </p:txBody>
      </p:sp>
    </p:spTree>
    <p:extLst>
      <p:ext uri="{BB962C8B-B14F-4D97-AF65-F5344CB8AC3E}">
        <p14:creationId xmlns:p14="http://schemas.microsoft.com/office/powerpoint/2010/main" val="1259730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 관절 시스템을 씬 그래프로 나타낸 것입니다</a:t>
            </a:r>
            <a:r>
              <a:rPr kumimoji="1" lang="en-US" altLang="ko-KR" dirty="0"/>
              <a:t>.</a:t>
            </a:r>
            <a:r>
              <a:rPr kumimoji="1" lang="ko-KR" altLang="en-US" dirty="0"/>
              <a:t> </a:t>
            </a:r>
            <a:endParaRPr kumimoji="1" lang="en-US" altLang="ko-KR" dirty="0"/>
          </a:p>
          <a:p>
            <a:r>
              <a:rPr kumimoji="1" lang="ko-KR" altLang="en-US" dirty="0"/>
              <a:t>그룹 </a:t>
            </a:r>
            <a:r>
              <a:rPr kumimoji="1" lang="en-US" altLang="ko-KR" dirty="0"/>
              <a:t>1</a:t>
            </a:r>
            <a:r>
              <a:rPr kumimoji="1" lang="ko-KR" altLang="en-US" dirty="0"/>
              <a:t>은 루트 노드인 </a:t>
            </a:r>
            <a:r>
              <a:rPr kumimoji="1" lang="ko-KR" altLang="en-US" dirty="0" err="1"/>
              <a:t>펠비스를</a:t>
            </a:r>
            <a:r>
              <a:rPr kumimoji="1" lang="ko-KR" altLang="en-US" dirty="0"/>
              <a:t> 나타내고 있습니다</a:t>
            </a:r>
            <a:r>
              <a:rPr kumimoji="1" lang="en-US" altLang="ko-KR" dirty="0"/>
              <a:t>.</a:t>
            </a:r>
            <a:r>
              <a:rPr kumimoji="1" lang="ko-KR" altLang="en-US" dirty="0"/>
              <a:t> </a:t>
            </a:r>
            <a:endParaRPr kumimoji="1" lang="en-US" altLang="ko-KR" dirty="0"/>
          </a:p>
          <a:p>
            <a:r>
              <a:rPr kumimoji="1" lang="ko-KR" altLang="en-US" dirty="0"/>
              <a:t>그룹 </a:t>
            </a:r>
            <a:r>
              <a:rPr kumimoji="1" lang="en-US" altLang="ko-KR" dirty="0"/>
              <a:t>1</a:t>
            </a:r>
            <a:r>
              <a:rPr kumimoji="1" lang="ko-KR" altLang="en-US" dirty="0"/>
              <a:t>의 세 개의 자식 노드는 목 부분을 나타내는 그룹 </a:t>
            </a:r>
            <a:r>
              <a:rPr kumimoji="1" lang="en-US" altLang="ko-KR" dirty="0"/>
              <a:t>2,</a:t>
            </a:r>
            <a:r>
              <a:rPr kumimoji="1" lang="ko-KR" altLang="en-US" dirty="0"/>
              <a:t> 양 다리를 나타내는 그룹 </a:t>
            </a:r>
            <a:r>
              <a:rPr kumimoji="1" lang="en-US" altLang="ko-KR" dirty="0"/>
              <a:t>5</a:t>
            </a:r>
            <a:r>
              <a:rPr kumimoji="1" lang="ko-KR" altLang="en-US" dirty="0"/>
              <a:t>와 그룹 </a:t>
            </a:r>
            <a:r>
              <a:rPr kumimoji="1" lang="en-US" altLang="ko-KR" dirty="0"/>
              <a:t>6</a:t>
            </a:r>
            <a:r>
              <a:rPr kumimoji="1" lang="ko-KR" altLang="en-US" dirty="0"/>
              <a:t> 입니다</a:t>
            </a:r>
            <a:r>
              <a:rPr kumimoji="1" lang="en-US" altLang="ko-KR" dirty="0"/>
              <a:t>.</a:t>
            </a:r>
            <a:r>
              <a:rPr kumimoji="1" lang="ko-KR" altLang="en-US" dirty="0"/>
              <a:t> </a:t>
            </a:r>
            <a:endParaRPr kumimoji="1" lang="en-US" altLang="ko-KR" dirty="0"/>
          </a:p>
          <a:p>
            <a:r>
              <a:rPr kumimoji="1" lang="ko-KR" altLang="en-US" dirty="0"/>
              <a:t>목 부분인 그룹 </a:t>
            </a:r>
            <a:r>
              <a:rPr kumimoji="1" lang="en-US" altLang="ko-KR" dirty="0"/>
              <a:t>2</a:t>
            </a:r>
            <a:r>
              <a:rPr kumimoji="1" lang="ko-KR" altLang="en-US" dirty="0"/>
              <a:t>는 다시 머리를 나타내는 리프 노드 한 개와 양 팔을 나타내는 그룹 </a:t>
            </a:r>
            <a:r>
              <a:rPr kumimoji="1" lang="en-US" altLang="ko-KR" dirty="0"/>
              <a:t>3,</a:t>
            </a:r>
            <a:r>
              <a:rPr kumimoji="1" lang="ko-KR" altLang="en-US" dirty="0"/>
              <a:t> 그룹 </a:t>
            </a:r>
            <a:r>
              <a:rPr kumimoji="1" lang="en-US" altLang="ko-KR" dirty="0"/>
              <a:t>4</a:t>
            </a:r>
            <a:r>
              <a:rPr kumimoji="1" lang="ko-KR" altLang="en-US" dirty="0" err="1"/>
              <a:t>를</a:t>
            </a:r>
            <a:r>
              <a:rPr kumimoji="1" lang="ko-KR" altLang="en-US" dirty="0"/>
              <a:t> 세개의 자식 노드를 가집니다</a:t>
            </a:r>
            <a:r>
              <a:rPr kumimoji="1" lang="en-US" altLang="ko-KR" dirty="0"/>
              <a:t>.</a:t>
            </a:r>
            <a:r>
              <a:rPr kumimoji="1" lang="ko-KR" altLang="en-US" dirty="0"/>
              <a:t> </a:t>
            </a:r>
            <a:endParaRPr kumimoji="1" lang="en-US" altLang="ko-KR" dirty="0"/>
          </a:p>
          <a:p>
            <a:r>
              <a:rPr kumimoji="1" lang="ko-KR" altLang="en-US" dirty="0"/>
              <a:t>그룹 </a:t>
            </a:r>
            <a:r>
              <a:rPr kumimoji="1" lang="en-US" altLang="ko-KR" dirty="0"/>
              <a:t>3,</a:t>
            </a:r>
            <a:r>
              <a:rPr kumimoji="1" lang="ko-KR" altLang="en-US" dirty="0"/>
              <a:t> </a:t>
            </a:r>
            <a:r>
              <a:rPr kumimoji="1" lang="en-US" altLang="ko-KR" dirty="0"/>
              <a:t>4,</a:t>
            </a:r>
            <a:r>
              <a:rPr kumimoji="1" lang="ko-KR" altLang="en-US" dirty="0"/>
              <a:t> </a:t>
            </a:r>
            <a:r>
              <a:rPr kumimoji="1" lang="en-US" altLang="ko-KR" dirty="0"/>
              <a:t>5,</a:t>
            </a:r>
            <a:r>
              <a:rPr kumimoji="1" lang="ko-KR" altLang="en-US" dirty="0"/>
              <a:t> </a:t>
            </a:r>
            <a:r>
              <a:rPr kumimoji="1" lang="en-US" altLang="ko-KR" dirty="0"/>
              <a:t>6</a:t>
            </a:r>
            <a:r>
              <a:rPr kumimoji="1" lang="ko-KR" altLang="en-US" dirty="0"/>
              <a:t> 은 각각 위쪽 팔 </a:t>
            </a:r>
            <a:r>
              <a:rPr kumimoji="1" lang="en-US" altLang="ko-KR" dirty="0"/>
              <a:t>(</a:t>
            </a:r>
            <a:r>
              <a:rPr kumimoji="1" lang="ko-KR" altLang="en-US" dirty="0"/>
              <a:t>또는 다리</a:t>
            </a:r>
            <a:r>
              <a:rPr kumimoji="1" lang="en-US" altLang="ko-KR" dirty="0"/>
              <a:t>)</a:t>
            </a:r>
            <a:r>
              <a:rPr kumimoji="1" lang="ko-KR" altLang="en-US" dirty="0"/>
              <a:t> 와 아래쪽 팔 </a:t>
            </a:r>
            <a:r>
              <a:rPr kumimoji="1" lang="en-US" altLang="ko-KR" dirty="0"/>
              <a:t>(</a:t>
            </a:r>
            <a:r>
              <a:rPr kumimoji="1" lang="ko-KR" altLang="en-US" dirty="0"/>
              <a:t>또는 다리</a:t>
            </a:r>
            <a:r>
              <a:rPr kumimoji="1" lang="en-US" altLang="ko-KR" dirty="0"/>
              <a:t>)</a:t>
            </a:r>
            <a:r>
              <a:rPr kumimoji="1" lang="ko-KR" altLang="en-US" dirty="0"/>
              <a:t> </a:t>
            </a:r>
            <a:r>
              <a:rPr kumimoji="1" lang="ko-KR" altLang="en-US" dirty="0" err="1"/>
              <a:t>를</a:t>
            </a:r>
            <a:r>
              <a:rPr kumimoji="1" lang="ko-KR" altLang="en-US" dirty="0"/>
              <a:t> 나타내는 두 개씩의 리프 노드를 가집니다</a:t>
            </a:r>
            <a:r>
              <a:rPr kumimoji="1" lang="en-US" altLang="ko-KR" dirty="0"/>
              <a:t>.</a:t>
            </a:r>
            <a:r>
              <a:rPr kumimoji="1" lang="ko-KR" altLang="en-US" dirty="0"/>
              <a:t> </a:t>
            </a:r>
            <a:endParaRPr kumimoji="1" lang="en-US" altLang="ko-KR" dirty="0"/>
          </a:p>
          <a:p>
            <a:endParaRPr kumimoji="1" lang="en-US" altLang="ko-KR" dirty="0"/>
          </a:p>
          <a:p>
            <a:r>
              <a:rPr kumimoji="1" lang="en" altLang="ko-KR" dirty="0"/>
              <a:t>This is a scene graph representation of </a:t>
            </a:r>
            <a:r>
              <a:rPr kumimoji="1" lang="en-US" altLang="ko-KR" dirty="0"/>
              <a:t>the </a:t>
            </a:r>
            <a:r>
              <a:rPr kumimoji="1" lang="en" altLang="ko-KR" dirty="0"/>
              <a:t>articulated character system. </a:t>
            </a:r>
          </a:p>
          <a:p>
            <a:r>
              <a:rPr kumimoji="1" lang="en" altLang="ko-KR" dirty="0"/>
              <a:t>Group 1 represents the root node, </a:t>
            </a:r>
            <a:r>
              <a:rPr kumimoji="1" lang="en" altLang="ko-KR" dirty="0" err="1"/>
              <a:t>Felvis</a:t>
            </a:r>
            <a:r>
              <a:rPr kumimoji="1" lang="en" altLang="ko-KR" dirty="0"/>
              <a:t>. </a:t>
            </a:r>
          </a:p>
          <a:p>
            <a:r>
              <a:rPr kumimoji="1" lang="en" altLang="ko-KR" dirty="0"/>
              <a:t>The three child nodes of group 1 are group 2, which represents the neck, group 5 and group 6, which represent </a:t>
            </a:r>
            <a:r>
              <a:rPr kumimoji="1" lang="en-US" altLang="ko-KR" dirty="0"/>
              <a:t>two </a:t>
            </a:r>
            <a:r>
              <a:rPr kumimoji="1" lang="en" altLang="ko-KR" dirty="0"/>
              <a:t>legs. </a:t>
            </a:r>
          </a:p>
          <a:p>
            <a:r>
              <a:rPr kumimoji="1" lang="en" altLang="ko-KR" dirty="0"/>
              <a:t>Group 2, the neck, again has three children, one leaf node representing the head, and group 3 and 4 for both arms. </a:t>
            </a:r>
          </a:p>
          <a:p>
            <a:r>
              <a:rPr kumimoji="1" lang="en" altLang="ko-KR" dirty="0"/>
              <a:t>Groups 3, 4, 5, and 6 each have two leaf nodes, one representing the upper arm (or leg) and one representing the lower arm (or leg). </a:t>
            </a:r>
          </a:p>
          <a:p>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13</a:t>
            </a:fld>
            <a:endParaRPr lang="ko-KR" altLang="en-US"/>
          </a:p>
        </p:txBody>
      </p:sp>
    </p:spTree>
    <p:extLst>
      <p:ext uri="{BB962C8B-B14F-4D97-AF65-F5344CB8AC3E}">
        <p14:creationId xmlns:p14="http://schemas.microsoft.com/office/powerpoint/2010/main" val="2888081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 관절 시스템의 </a:t>
            </a:r>
            <a:r>
              <a:rPr kumimoji="1" lang="en-US" altLang="ko-KR" dirty="0"/>
              <a:t>key frame animation</a:t>
            </a:r>
            <a:r>
              <a:rPr kumimoji="1" lang="ko-KR" altLang="en-US" dirty="0"/>
              <a:t>을 표현하는 각 </a:t>
            </a:r>
            <a:r>
              <a:rPr kumimoji="1" lang="en-US" altLang="ko-KR" dirty="0"/>
              <a:t>key frame</a:t>
            </a:r>
            <a:r>
              <a:rPr kumimoji="1" lang="ko-KR" altLang="en-US" dirty="0"/>
              <a:t>은 </a:t>
            </a:r>
            <a:r>
              <a:rPr kumimoji="1" lang="en-US" altLang="ko-KR" dirty="0"/>
              <a:t>root node</a:t>
            </a:r>
            <a:r>
              <a:rPr kumimoji="1" lang="ko-KR" altLang="en-US" dirty="0"/>
              <a:t>의 </a:t>
            </a:r>
            <a:r>
              <a:rPr kumimoji="1" lang="en-US" altLang="ko-KR" dirty="0"/>
              <a:t>position v_0</a:t>
            </a:r>
            <a:r>
              <a:rPr kumimoji="1" lang="ko-KR" altLang="en-US" dirty="0"/>
              <a:t>와 모든 </a:t>
            </a:r>
            <a:r>
              <a:rPr kumimoji="1" lang="en-US" altLang="ko-KR" dirty="0"/>
              <a:t>joint angle theta_1,</a:t>
            </a:r>
            <a:r>
              <a:rPr kumimoji="1" lang="ko-KR" altLang="en-US" dirty="0"/>
              <a:t> </a:t>
            </a:r>
            <a:r>
              <a:rPr kumimoji="1" lang="en-US" altLang="ko-KR" dirty="0"/>
              <a:t>...,</a:t>
            </a:r>
            <a:r>
              <a:rPr kumimoji="1" lang="ko-KR" altLang="en-US" dirty="0"/>
              <a:t> </a:t>
            </a:r>
            <a:r>
              <a:rPr kumimoji="1" lang="en-US" altLang="ko-KR" dirty="0"/>
              <a:t>theta_10 </a:t>
            </a:r>
            <a:r>
              <a:rPr kumimoji="1" lang="ko-KR" altLang="en-US" dirty="0" err="1"/>
              <a:t>으로</a:t>
            </a:r>
            <a:r>
              <a:rPr kumimoji="1" lang="ko-KR" altLang="en-US" dirty="0"/>
              <a:t> 나타낼 수 있다</a:t>
            </a:r>
            <a:r>
              <a:rPr kumimoji="1" lang="en-US" altLang="ko-KR" dirty="0"/>
              <a:t>.</a:t>
            </a:r>
            <a:r>
              <a:rPr kumimoji="1" lang="ko-KR" altLang="en-US" dirty="0"/>
              <a:t> </a:t>
            </a:r>
            <a:endParaRPr kumimoji="1" lang="en-US" altLang="ko-KR" dirty="0"/>
          </a:p>
          <a:p>
            <a:r>
              <a:rPr kumimoji="1" lang="ko-KR" altLang="en-US" dirty="0"/>
              <a:t>각 링크의 길이인 </a:t>
            </a:r>
            <a:r>
              <a:rPr kumimoji="1" lang="en-US" altLang="ko-KR" dirty="0"/>
              <a:t>v_1,</a:t>
            </a:r>
            <a:r>
              <a:rPr kumimoji="1" lang="ko-KR" altLang="en-US" dirty="0"/>
              <a:t> </a:t>
            </a:r>
            <a:r>
              <a:rPr kumimoji="1" lang="en-US" altLang="ko-KR" dirty="0"/>
              <a:t>...,</a:t>
            </a:r>
            <a:r>
              <a:rPr kumimoji="1" lang="ko-KR" altLang="en-US" dirty="0"/>
              <a:t> </a:t>
            </a:r>
            <a:r>
              <a:rPr kumimoji="1" lang="en-US" altLang="ko-KR" dirty="0"/>
              <a:t>v_10 </a:t>
            </a:r>
            <a:r>
              <a:rPr kumimoji="1" lang="ko-KR" altLang="en-US" dirty="0"/>
              <a:t>은 변하지 않는 양이므로 </a:t>
            </a:r>
            <a:r>
              <a:rPr kumimoji="1" lang="en-US" altLang="ko-KR" dirty="0"/>
              <a:t>key frame</a:t>
            </a:r>
            <a:r>
              <a:rPr kumimoji="1" lang="ko-KR" altLang="en-US" dirty="0" err="1"/>
              <a:t>에</a:t>
            </a:r>
            <a:r>
              <a:rPr kumimoji="1" lang="ko-KR" altLang="en-US" dirty="0"/>
              <a:t> 포함시킬 필요가 없다</a:t>
            </a:r>
            <a:r>
              <a:rPr kumimoji="1" lang="en-US" altLang="ko-KR" dirty="0"/>
              <a:t>.</a:t>
            </a:r>
            <a:r>
              <a:rPr kumimoji="1" lang="ko-KR" altLang="en-US" dirty="0"/>
              <a:t> </a:t>
            </a:r>
            <a:endParaRPr kumimoji="1" lang="en-US" altLang="ko-KR" dirty="0"/>
          </a:p>
          <a:p>
            <a:r>
              <a:rPr kumimoji="1" lang="ko-KR" altLang="en-US" dirty="0"/>
              <a:t>즉</a:t>
            </a:r>
            <a:r>
              <a:rPr kumimoji="1" lang="en-US" altLang="ko-KR" dirty="0"/>
              <a:t>,</a:t>
            </a:r>
            <a:r>
              <a:rPr kumimoji="1" lang="ko-KR" altLang="en-US" dirty="0"/>
              <a:t> </a:t>
            </a:r>
            <a:r>
              <a:rPr kumimoji="1" lang="en-US" altLang="ko-KR" dirty="0"/>
              <a:t>time t</a:t>
            </a:r>
            <a:r>
              <a:rPr kumimoji="1" lang="ko-KR" altLang="en-US" dirty="0"/>
              <a:t>에서의 </a:t>
            </a:r>
            <a:r>
              <a:rPr kumimoji="1" lang="en-US" altLang="ko-KR" dirty="0"/>
              <a:t>key frame</a:t>
            </a:r>
            <a:r>
              <a:rPr kumimoji="1" lang="ko-KR" altLang="en-US" dirty="0"/>
              <a:t> </a:t>
            </a:r>
            <a:r>
              <a:rPr kumimoji="1" lang="en-US" altLang="ko-KR" dirty="0" err="1"/>
              <a:t>f_t</a:t>
            </a:r>
            <a:r>
              <a:rPr kumimoji="1" lang="en-US" altLang="ko-KR" dirty="0"/>
              <a:t> </a:t>
            </a:r>
            <a:r>
              <a:rPr kumimoji="1" lang="ko-KR" altLang="en-US" dirty="0"/>
              <a:t>는 </a:t>
            </a:r>
            <a:r>
              <a:rPr kumimoji="1" lang="en-US" altLang="ko-KR" dirty="0"/>
              <a:t>(v_(0,t), theta_(1,t), ..., theta_(10,t)) </a:t>
            </a:r>
            <a:r>
              <a:rPr kumimoji="1" lang="ko-KR" altLang="en-US" dirty="0"/>
              <a:t>로 표시할 수 있다</a:t>
            </a:r>
            <a:r>
              <a:rPr kumimoji="1" lang="en-US" altLang="ko-KR" dirty="0"/>
              <a:t>.</a:t>
            </a:r>
            <a:r>
              <a:rPr kumimoji="1" lang="ko-KR" altLang="en-US" dirty="0"/>
              <a:t> </a:t>
            </a:r>
            <a:endParaRPr kumimoji="1" lang="en-US" altLang="ko-KR" dirty="0"/>
          </a:p>
          <a:p>
            <a:endParaRPr kumimoji="1" lang="en-US" altLang="ko-KR" dirty="0"/>
          </a:p>
          <a:p>
            <a:r>
              <a:rPr kumimoji="1" lang="en-US" altLang="ko-KR" dirty="0"/>
              <a:t>Each key frame representing a key frame animation of this joint system can be represented by the position of the root node v_0 and all joint angles theta_1, ..., theta_10. </a:t>
            </a:r>
          </a:p>
          <a:p>
            <a:r>
              <a:rPr kumimoji="1" lang="en-US" altLang="ko-KR" dirty="0"/>
              <a:t>The lengths of each link, v_1, ..., v_10, are invariant quantities and do not need to be included in the key frame. </a:t>
            </a:r>
          </a:p>
          <a:p>
            <a:r>
              <a:rPr kumimoji="1" lang="en-US" altLang="ko-KR" dirty="0"/>
              <a:t>In other words, the key frame </a:t>
            </a:r>
            <a:r>
              <a:rPr kumimoji="1" lang="en-US" altLang="ko-KR" dirty="0" err="1"/>
              <a:t>f_t</a:t>
            </a:r>
            <a:r>
              <a:rPr kumimoji="1" lang="en-US" altLang="ko-KR" dirty="0"/>
              <a:t> at time t can be denoted by (v_(0,t), theta_(1,t), ..., theta_(10,t)). </a:t>
            </a:r>
          </a:p>
          <a:p>
            <a:endParaRPr kumimoji="1" lang="en-US" altLang="ko-KR" dirty="0"/>
          </a:p>
          <a:p>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14</a:t>
            </a:fld>
            <a:endParaRPr lang="ko-KR" altLang="en-US"/>
          </a:p>
        </p:txBody>
      </p:sp>
    </p:spTree>
    <p:extLst>
      <p:ext uri="{BB962C8B-B14F-4D97-AF65-F5344CB8AC3E}">
        <p14:creationId xmlns:p14="http://schemas.microsoft.com/office/powerpoint/2010/main" val="1053698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 시스템은 태양</a:t>
            </a:r>
            <a:r>
              <a:rPr kumimoji="1" lang="en-US" altLang="ko-KR" dirty="0"/>
              <a:t>,</a:t>
            </a:r>
            <a:r>
              <a:rPr kumimoji="1" lang="ko-KR" altLang="en-US" dirty="0"/>
              <a:t> 지구</a:t>
            </a:r>
            <a:r>
              <a:rPr kumimoji="1" lang="en-US" altLang="ko-KR" dirty="0"/>
              <a:t>,</a:t>
            </a:r>
            <a:r>
              <a:rPr kumimoji="1" lang="ko-KR" altLang="en-US" dirty="0"/>
              <a:t> 달로 이루어진 행성계를 표현하고 있다</a:t>
            </a:r>
            <a:r>
              <a:rPr kumimoji="1" lang="en-US" altLang="ko-KR" dirty="0"/>
              <a:t>.</a:t>
            </a:r>
            <a:r>
              <a:rPr kumimoji="1" lang="ko-KR" altLang="en-US" dirty="0"/>
              <a:t> </a:t>
            </a:r>
            <a:endParaRPr kumimoji="1" lang="en-US" altLang="ko-KR" dirty="0"/>
          </a:p>
          <a:p>
            <a:r>
              <a:rPr kumimoji="1" lang="en-US" altLang="ko-KR" dirty="0" err="1"/>
              <a:t>theta_E</a:t>
            </a:r>
            <a:r>
              <a:rPr kumimoji="1" lang="ko-KR" altLang="en-US" dirty="0"/>
              <a:t> 와 </a:t>
            </a:r>
            <a:r>
              <a:rPr kumimoji="1" lang="en-US" altLang="ko-KR" dirty="0" err="1"/>
              <a:t>theta_M</a:t>
            </a:r>
            <a:r>
              <a:rPr kumimoji="1" lang="ko-KR" altLang="en-US" dirty="0"/>
              <a:t> 은 각각 지구와 달의 자전 각도를 표시한다</a:t>
            </a:r>
            <a:r>
              <a:rPr kumimoji="1" lang="en-US" altLang="ko-KR" dirty="0"/>
              <a:t>.</a:t>
            </a:r>
            <a:r>
              <a:rPr kumimoji="1" lang="ko-KR" altLang="en-US" dirty="0"/>
              <a:t> </a:t>
            </a:r>
            <a:endParaRPr kumimoji="1" lang="en-US" altLang="ko-KR" dirty="0"/>
          </a:p>
          <a:p>
            <a:r>
              <a:rPr kumimoji="1" lang="en-US" altLang="ko-KR" dirty="0" err="1"/>
              <a:t>phi_E</a:t>
            </a:r>
            <a:r>
              <a:rPr kumimoji="1" lang="ko-KR" altLang="en-US" dirty="0"/>
              <a:t> 는 지구가 태양 주위를 공전하는 공전 각도를 표시한다</a:t>
            </a:r>
            <a:r>
              <a:rPr kumimoji="1" lang="en-US" altLang="ko-KR" dirty="0"/>
              <a:t>.</a:t>
            </a:r>
            <a:r>
              <a:rPr kumimoji="1" lang="ko-KR" altLang="en-US" dirty="0"/>
              <a:t> </a:t>
            </a:r>
            <a:endParaRPr kumimoji="1" lang="en-US" altLang="ko-KR" dirty="0"/>
          </a:p>
          <a:p>
            <a:r>
              <a:rPr kumimoji="1" lang="en-US" altLang="ko-KR" dirty="0" err="1"/>
              <a:t>phi_M</a:t>
            </a:r>
            <a:r>
              <a:rPr kumimoji="1" lang="ko-KR" altLang="en-US" dirty="0"/>
              <a:t> 은 달이 지구 주위를 공전하는 공전 각도를 표시한다</a:t>
            </a:r>
            <a:r>
              <a:rPr kumimoji="1" lang="en-US" altLang="ko-KR" dirty="0"/>
              <a:t>.</a:t>
            </a:r>
            <a:r>
              <a:rPr kumimoji="1" lang="ko-KR" altLang="en-US" dirty="0"/>
              <a:t> </a:t>
            </a:r>
            <a:endParaRPr kumimoji="1" lang="en-US" altLang="ko-KR" dirty="0"/>
          </a:p>
          <a:p>
            <a:r>
              <a:rPr kumimoji="1" lang="en-US" altLang="ko-KR" dirty="0" err="1"/>
              <a:t>d_E</a:t>
            </a:r>
            <a:r>
              <a:rPr kumimoji="1" lang="ko-KR" altLang="en-US" dirty="0"/>
              <a:t> 는 태양과 지구 간의 거리를 나타낸다</a:t>
            </a:r>
            <a:r>
              <a:rPr kumimoji="1" lang="en-US" altLang="ko-KR" dirty="0"/>
              <a:t>.</a:t>
            </a:r>
            <a:r>
              <a:rPr kumimoji="1" lang="ko-KR" altLang="en-US" dirty="0"/>
              <a:t> </a:t>
            </a:r>
            <a:endParaRPr kumimoji="1" lang="en-US" altLang="ko-KR" dirty="0"/>
          </a:p>
          <a:p>
            <a:r>
              <a:rPr kumimoji="1" lang="en-US" altLang="ko-KR" dirty="0" err="1"/>
              <a:t>d_M</a:t>
            </a:r>
            <a:r>
              <a:rPr kumimoji="1" lang="ko-KR" altLang="en-US" dirty="0"/>
              <a:t> 은 지구와 달 간의 거리를 나타낸다</a:t>
            </a:r>
            <a:r>
              <a:rPr kumimoji="1" lang="en-US" altLang="ko-KR" dirty="0"/>
              <a:t>.</a:t>
            </a:r>
            <a:r>
              <a:rPr kumimoji="1" lang="ko-KR" altLang="en-US" dirty="0"/>
              <a:t> </a:t>
            </a:r>
            <a:endParaRPr kumimoji="1" lang="en-US" altLang="ko-KR" dirty="0"/>
          </a:p>
          <a:p>
            <a:endParaRPr kumimoji="1" lang="en-US" altLang="ko-KR" dirty="0"/>
          </a:p>
          <a:p>
            <a:r>
              <a:rPr kumimoji="1" lang="en" altLang="ko-KR" dirty="0"/>
              <a:t>This system represents a planetary system consisting of the Sun, Earth, and Moon. </a:t>
            </a:r>
          </a:p>
          <a:p>
            <a:r>
              <a:rPr kumimoji="1" lang="en" altLang="ko-KR" dirty="0" err="1"/>
              <a:t>theta_E</a:t>
            </a:r>
            <a:r>
              <a:rPr kumimoji="1" lang="en" altLang="ko-KR" dirty="0"/>
              <a:t> and </a:t>
            </a:r>
            <a:r>
              <a:rPr kumimoji="1" lang="en" altLang="ko-KR" dirty="0" err="1"/>
              <a:t>theta_M</a:t>
            </a:r>
            <a:r>
              <a:rPr kumimoji="1" lang="en" altLang="ko-KR" dirty="0"/>
              <a:t> represent the rotation angles of the Earth and Moon, respectively. </a:t>
            </a:r>
          </a:p>
          <a:p>
            <a:r>
              <a:rPr kumimoji="1" lang="en" altLang="ko-KR" dirty="0" err="1"/>
              <a:t>phi_E</a:t>
            </a:r>
            <a:r>
              <a:rPr kumimoji="1" lang="en" altLang="ko-KR" dirty="0"/>
              <a:t> shows the </a:t>
            </a:r>
            <a:r>
              <a:rPr kumimoji="1" lang="en-US" altLang="ko-KR" dirty="0"/>
              <a:t>revolution (orbital) </a:t>
            </a:r>
            <a:r>
              <a:rPr kumimoji="1" lang="en" altLang="ko-KR" dirty="0"/>
              <a:t>angle at which the Earth revolves around the Sun. </a:t>
            </a:r>
          </a:p>
          <a:p>
            <a:r>
              <a:rPr kumimoji="1" lang="en" altLang="ko-KR" dirty="0" err="1"/>
              <a:t>phi_M</a:t>
            </a:r>
            <a:r>
              <a:rPr kumimoji="1" lang="en" altLang="ko-KR" dirty="0"/>
              <a:t> shows the revolution (orbital) angle at which the Moon revolves around the Earth. </a:t>
            </a:r>
          </a:p>
          <a:p>
            <a:r>
              <a:rPr kumimoji="1" lang="en" altLang="ko-KR" dirty="0" err="1"/>
              <a:t>d_E</a:t>
            </a:r>
            <a:r>
              <a:rPr kumimoji="1" lang="en" altLang="ko-KR" dirty="0"/>
              <a:t> is the distance between the Sun and the Earth. </a:t>
            </a:r>
          </a:p>
          <a:p>
            <a:r>
              <a:rPr kumimoji="1" lang="en" altLang="ko-KR" dirty="0" err="1"/>
              <a:t>d_M</a:t>
            </a:r>
            <a:r>
              <a:rPr kumimoji="1" lang="en" altLang="ko-KR" dirty="0"/>
              <a:t> represents the distance between the Earth and the Moon. </a:t>
            </a:r>
          </a:p>
          <a:p>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15</a:t>
            </a:fld>
            <a:endParaRPr kumimoji="1" lang="ko-KR" altLang="en-US"/>
          </a:p>
        </p:txBody>
      </p:sp>
    </p:spTree>
    <p:extLst>
      <p:ext uri="{BB962C8B-B14F-4D97-AF65-F5344CB8AC3E}">
        <p14:creationId xmlns:p14="http://schemas.microsoft.com/office/powerpoint/2010/main" val="346864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행성계를 </a:t>
            </a:r>
            <a:r>
              <a:rPr kumimoji="1" lang="en-US" altLang="ko-KR" dirty="0"/>
              <a:t>scene graph</a:t>
            </a:r>
            <a:r>
              <a:rPr kumimoji="1" lang="ko-KR" altLang="en-US" dirty="0"/>
              <a:t>로 표시한 것인데</a:t>
            </a:r>
            <a:r>
              <a:rPr kumimoji="1" lang="en-US" altLang="ko-KR" dirty="0"/>
              <a:t>,</a:t>
            </a:r>
            <a:r>
              <a:rPr kumimoji="1" lang="ko-KR" altLang="en-US" dirty="0"/>
              <a:t> 이 그래프는 </a:t>
            </a:r>
            <a:r>
              <a:rPr kumimoji="1" lang="en-US" altLang="ko-KR" dirty="0"/>
              <a:t>standard form</a:t>
            </a:r>
            <a:r>
              <a:rPr kumimoji="1" lang="ko-KR" altLang="en-US" dirty="0"/>
              <a:t>이 아니다</a:t>
            </a:r>
            <a:r>
              <a:rPr kumimoji="1" lang="en-US" altLang="ko-KR" dirty="0"/>
              <a:t>.</a:t>
            </a:r>
            <a:r>
              <a:rPr kumimoji="1" lang="ko-KR" altLang="en-US" dirty="0"/>
              <a:t> </a:t>
            </a:r>
            <a:endParaRPr kumimoji="1" lang="en-US" altLang="ko-KR" dirty="0"/>
          </a:p>
          <a:p>
            <a:r>
              <a:rPr kumimoji="1" lang="en-US" altLang="ko-KR" dirty="0"/>
              <a:t>Standard form</a:t>
            </a:r>
            <a:r>
              <a:rPr kumimoji="1" lang="ko-KR" altLang="en-US" dirty="0"/>
              <a:t>의 </a:t>
            </a:r>
            <a:r>
              <a:rPr kumimoji="1" lang="en-US" altLang="ko-KR" dirty="0"/>
              <a:t>scene graph</a:t>
            </a:r>
            <a:r>
              <a:rPr kumimoji="1" lang="ko-KR" altLang="en-US" dirty="0"/>
              <a:t>에서는 한 </a:t>
            </a:r>
            <a:r>
              <a:rPr kumimoji="1" lang="en-US" altLang="ko-KR" dirty="0"/>
              <a:t>node</a:t>
            </a:r>
            <a:r>
              <a:rPr kumimoji="1" lang="ko-KR" altLang="en-US" dirty="0"/>
              <a:t>의 </a:t>
            </a:r>
            <a:r>
              <a:rPr kumimoji="1" lang="en-US" altLang="ko-KR" dirty="0"/>
              <a:t>transformation</a:t>
            </a:r>
            <a:r>
              <a:rPr kumimoji="1" lang="ko-KR" altLang="en-US" dirty="0"/>
              <a:t>이 </a:t>
            </a:r>
            <a:r>
              <a:rPr kumimoji="1" lang="en-US" altLang="ko-KR" dirty="0"/>
              <a:t>translation-rotation form (TR form),</a:t>
            </a:r>
            <a:r>
              <a:rPr kumimoji="1" lang="ko-KR" altLang="en-US" dirty="0"/>
              <a:t> 즉</a:t>
            </a:r>
            <a:r>
              <a:rPr kumimoji="1" lang="en-US" altLang="ko-KR" dirty="0"/>
              <a:t>,</a:t>
            </a:r>
            <a:r>
              <a:rPr kumimoji="1" lang="ko-KR" altLang="en-US" dirty="0"/>
              <a:t> </a:t>
            </a:r>
            <a:r>
              <a:rPr kumimoji="1" lang="en-US" altLang="ko-KR" dirty="0"/>
              <a:t>rotation </a:t>
            </a:r>
            <a:r>
              <a:rPr kumimoji="1" lang="ko-KR" altLang="en-US" dirty="0"/>
              <a:t>후 </a:t>
            </a:r>
            <a:r>
              <a:rPr kumimoji="1" lang="en-US" altLang="ko-KR" dirty="0"/>
              <a:t>translation</a:t>
            </a:r>
            <a:r>
              <a:rPr kumimoji="1" lang="ko-KR" altLang="en-US" dirty="0" err="1"/>
              <a:t>으로</a:t>
            </a:r>
            <a:r>
              <a:rPr kumimoji="1" lang="ko-KR" altLang="en-US" dirty="0"/>
              <a:t> 표시되어야 한다</a:t>
            </a:r>
            <a:r>
              <a:rPr kumimoji="1" lang="en-US" altLang="ko-KR" dirty="0"/>
              <a:t>.</a:t>
            </a:r>
            <a:r>
              <a:rPr kumimoji="1" lang="ko-KR" altLang="en-US" dirty="0"/>
              <a:t> </a:t>
            </a:r>
            <a:endParaRPr kumimoji="1" lang="en-US" altLang="ko-KR" dirty="0"/>
          </a:p>
          <a:p>
            <a:endParaRPr kumimoji="1" lang="en-US" altLang="ko-KR" dirty="0"/>
          </a:p>
          <a:p>
            <a:r>
              <a:rPr kumimoji="1" lang="en-US" altLang="ko-KR" dirty="0"/>
              <a:t>The planetary system is shown as a scene graph, which is not in standard form. </a:t>
            </a:r>
          </a:p>
          <a:p>
            <a:r>
              <a:rPr kumimoji="1" lang="en-US" altLang="ko-KR" dirty="0"/>
              <a:t>In a standard scene graph, the transformation of a node should be shown in translation-rotation form (TR form), i.e. rotation followed by translation. </a:t>
            </a:r>
          </a:p>
          <a:p>
            <a:endParaRPr kumimoji="1" lang="en-US" altLang="ko-KR"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16</a:t>
            </a:fld>
            <a:endParaRPr kumimoji="1" lang="ko-KR" altLang="en-US"/>
          </a:p>
        </p:txBody>
      </p:sp>
    </p:spTree>
    <p:extLst>
      <p:ext uri="{BB962C8B-B14F-4D97-AF65-F5344CB8AC3E}">
        <p14:creationId xmlns:p14="http://schemas.microsoft.com/office/powerpoint/2010/main" val="3134952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Group-2</a:t>
            </a:r>
            <a:r>
              <a:rPr kumimoji="1" lang="ko-KR" altLang="en-US" dirty="0" err="1"/>
              <a:t>를</a:t>
            </a:r>
            <a:r>
              <a:rPr kumimoji="1" lang="ko-KR" altLang="en-US" dirty="0"/>
              <a:t> 추가함으로써 우리는 앞 </a:t>
            </a:r>
            <a:r>
              <a:rPr kumimoji="1" lang="en-US" altLang="ko-KR" dirty="0"/>
              <a:t>slide</a:t>
            </a:r>
            <a:r>
              <a:rPr kumimoji="1" lang="ko-KR" altLang="en-US" dirty="0"/>
              <a:t>의 </a:t>
            </a:r>
            <a:r>
              <a:rPr kumimoji="1" lang="en-US" altLang="ko-KR" dirty="0"/>
              <a:t>scene graph</a:t>
            </a:r>
            <a:r>
              <a:rPr kumimoji="1" lang="ko-KR" altLang="en-US" dirty="0" err="1"/>
              <a:t>를</a:t>
            </a:r>
            <a:r>
              <a:rPr kumimoji="1" lang="ko-KR" altLang="en-US" dirty="0"/>
              <a:t> </a:t>
            </a:r>
            <a:r>
              <a:rPr kumimoji="1" lang="en-US" altLang="ko-KR" dirty="0"/>
              <a:t>standard form</a:t>
            </a:r>
            <a:r>
              <a:rPr kumimoji="1" lang="ko-KR" altLang="en-US" dirty="0" err="1"/>
              <a:t>으로</a:t>
            </a:r>
            <a:r>
              <a:rPr kumimoji="1" lang="ko-KR" altLang="en-US" dirty="0"/>
              <a:t> 바꿀 수 있다</a:t>
            </a:r>
            <a:r>
              <a:rPr kumimoji="1" lang="en-US" altLang="ko-KR" dirty="0"/>
              <a:t>.</a:t>
            </a:r>
            <a:r>
              <a:rPr kumimoji="1" lang="ko-KR" altLang="en-US" dirty="0"/>
              <a:t> </a:t>
            </a:r>
            <a:endParaRPr kumimoji="1" lang="en-US" altLang="ko-KR" dirty="0"/>
          </a:p>
          <a:p>
            <a:r>
              <a:rPr kumimoji="1" lang="ko-KR" altLang="en-US" dirty="0"/>
              <a:t>이 </a:t>
            </a:r>
            <a:r>
              <a:rPr kumimoji="1" lang="en-US" altLang="ko-KR" dirty="0"/>
              <a:t>scene graph</a:t>
            </a:r>
            <a:r>
              <a:rPr kumimoji="1" lang="ko-KR" altLang="en-US" dirty="0"/>
              <a:t>가 앞 </a:t>
            </a:r>
            <a:r>
              <a:rPr kumimoji="1" lang="en-US" altLang="ko-KR" dirty="0"/>
              <a:t>slide</a:t>
            </a:r>
            <a:r>
              <a:rPr kumimoji="1" lang="ko-KR" altLang="en-US" dirty="0"/>
              <a:t>의 </a:t>
            </a:r>
            <a:r>
              <a:rPr kumimoji="1" lang="en-US" altLang="ko-KR" dirty="0"/>
              <a:t>scene graph</a:t>
            </a:r>
            <a:r>
              <a:rPr kumimoji="1" lang="ko-KR" altLang="en-US" dirty="0"/>
              <a:t>와 동일한 </a:t>
            </a:r>
            <a:r>
              <a:rPr kumimoji="1" lang="en-US" altLang="ko-KR" dirty="0"/>
              <a:t>transformation</a:t>
            </a:r>
            <a:r>
              <a:rPr kumimoji="1" lang="ko-KR" altLang="en-US" dirty="0"/>
              <a:t>을 나타낸다는 것을 어떻게 증명할 수 있을까</a:t>
            </a:r>
            <a:r>
              <a:rPr kumimoji="1" lang="en-US" altLang="ko-KR" dirty="0"/>
              <a:t>?</a:t>
            </a:r>
            <a:r>
              <a:rPr kumimoji="1" lang="ko-KR" altLang="en-US" dirty="0"/>
              <a:t> </a:t>
            </a:r>
            <a:endParaRPr kumimoji="1" lang="en-US" altLang="ko-KR" dirty="0"/>
          </a:p>
          <a:p>
            <a:endParaRPr kumimoji="1" lang="en-US" altLang="ko-KR" dirty="0"/>
          </a:p>
          <a:p>
            <a:r>
              <a:rPr kumimoji="1" lang="en" altLang="ko-KR" dirty="0"/>
              <a:t>By adding Group-2, we can transform the scene graph from the previous slide into standard form. </a:t>
            </a:r>
          </a:p>
          <a:p>
            <a:r>
              <a:rPr kumimoji="1" lang="en" altLang="ko-KR" dirty="0"/>
              <a:t>How can we prove that this scene graph represents the same transformation as the scene graph on the previous slide? </a:t>
            </a:r>
          </a:p>
          <a:p>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17</a:t>
            </a:fld>
            <a:endParaRPr kumimoji="1" lang="ko-KR" altLang="en-US"/>
          </a:p>
        </p:txBody>
      </p:sp>
    </p:spTree>
    <p:extLst>
      <p:ext uri="{BB962C8B-B14F-4D97-AF65-F5344CB8AC3E}">
        <p14:creationId xmlns:p14="http://schemas.microsoft.com/office/powerpoint/2010/main" val="1261453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두 </a:t>
            </a:r>
            <a:r>
              <a:rPr kumimoji="1" lang="en-US" altLang="ko-KR" dirty="0"/>
              <a:t>scene graph</a:t>
            </a:r>
            <a:r>
              <a:rPr kumimoji="1" lang="ko-KR" altLang="en-US" dirty="0"/>
              <a:t>가 동일한 </a:t>
            </a:r>
            <a:r>
              <a:rPr kumimoji="1" lang="en-US" altLang="ko-KR" dirty="0"/>
              <a:t>transformation</a:t>
            </a:r>
            <a:r>
              <a:rPr kumimoji="1" lang="ko-KR" altLang="en-US" dirty="0"/>
              <a:t>을 나타낸다는 것은 모든 </a:t>
            </a:r>
            <a:r>
              <a:rPr kumimoji="1" lang="en-US" altLang="ko-KR" dirty="0"/>
              <a:t>leaf node</a:t>
            </a:r>
            <a:r>
              <a:rPr kumimoji="1" lang="ko-KR" altLang="en-US" dirty="0"/>
              <a:t>까지의 누적된 </a:t>
            </a:r>
            <a:r>
              <a:rPr kumimoji="1" lang="en-US" altLang="ko-KR" dirty="0"/>
              <a:t>composite transformation</a:t>
            </a:r>
            <a:r>
              <a:rPr kumimoji="1" lang="ko-KR" altLang="en-US" dirty="0"/>
              <a:t>들이 각각 모두 동일함을 보이면 된다</a:t>
            </a:r>
            <a:r>
              <a:rPr kumimoji="1" lang="en-US" altLang="ko-KR" dirty="0"/>
              <a:t>.</a:t>
            </a:r>
            <a:r>
              <a:rPr kumimoji="1" lang="ko-KR" altLang="en-US" dirty="0"/>
              <a:t> </a:t>
            </a:r>
            <a:endParaRPr kumimoji="1" lang="en-US" altLang="ko-KR" dirty="0"/>
          </a:p>
          <a:p>
            <a:r>
              <a:rPr kumimoji="1" lang="en-US" altLang="ko-KR" dirty="0"/>
              <a:t>Graph-1 </a:t>
            </a:r>
            <a:r>
              <a:rPr kumimoji="1" lang="ko-KR" altLang="en-US" dirty="0"/>
              <a:t>과 </a:t>
            </a:r>
            <a:r>
              <a:rPr kumimoji="1" lang="en-US" altLang="ko-KR" dirty="0"/>
              <a:t>Graph-2 </a:t>
            </a:r>
            <a:r>
              <a:rPr kumimoji="1" lang="ko-KR" altLang="en-US" dirty="0"/>
              <a:t>에서 </a:t>
            </a:r>
            <a:r>
              <a:rPr kumimoji="1" lang="en-US" altLang="ko-KR" dirty="0"/>
              <a:t>Sun, Earth, Moon </a:t>
            </a:r>
            <a:r>
              <a:rPr kumimoji="1" lang="ko-KR" altLang="en-US" dirty="0"/>
              <a:t>이라는 세 개의 </a:t>
            </a:r>
            <a:r>
              <a:rPr kumimoji="1" lang="en-US" altLang="ko-KR" dirty="0"/>
              <a:t>leaf node</a:t>
            </a:r>
            <a:r>
              <a:rPr kumimoji="1" lang="ko-KR" altLang="en-US" dirty="0"/>
              <a:t>까지의 누적 </a:t>
            </a:r>
            <a:r>
              <a:rPr kumimoji="1" lang="en-US" altLang="ko-KR" dirty="0"/>
              <a:t>composite transformation</a:t>
            </a:r>
            <a:r>
              <a:rPr kumimoji="1" lang="ko-KR" altLang="en-US" dirty="0"/>
              <a:t>들은 모두 동일함을 알 수 있다</a:t>
            </a:r>
            <a:r>
              <a:rPr kumimoji="1" lang="en-US" altLang="ko-KR" dirty="0"/>
              <a:t>.</a:t>
            </a:r>
            <a:r>
              <a:rPr kumimoji="1" lang="ko-KR" altLang="en-US" dirty="0"/>
              <a:t> </a:t>
            </a:r>
            <a:endParaRPr kumimoji="1" lang="en-US" altLang="ko-KR" dirty="0"/>
          </a:p>
          <a:p>
            <a:endParaRPr kumimoji="1" lang="en-US" altLang="ko-KR" dirty="0"/>
          </a:p>
          <a:p>
            <a:r>
              <a:rPr kumimoji="1" lang="en" altLang="ko-KR" dirty="0"/>
              <a:t>To show that two scene graphs represent the same transformation, we show that the cumulative composite transformation up to </a:t>
            </a:r>
            <a:r>
              <a:rPr kumimoji="1" lang="en-US" altLang="ko-KR" dirty="0"/>
              <a:t>each</a:t>
            </a:r>
            <a:r>
              <a:rPr kumimoji="1" lang="en" altLang="ko-KR" dirty="0"/>
              <a:t> leaf nodes is the same.</a:t>
            </a:r>
          </a:p>
          <a:p>
            <a:r>
              <a:rPr kumimoji="1" lang="en" altLang="ko-KR" dirty="0"/>
              <a:t>In Graph-1 and Graph-2, we can see that the cumulative composite transformations to the three leaf nodes Sun, Earth, and Moon are the same. </a:t>
            </a:r>
          </a:p>
          <a:p>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18</a:t>
            </a:fld>
            <a:endParaRPr kumimoji="1" lang="ko-KR" altLang="en-US"/>
          </a:p>
        </p:txBody>
      </p:sp>
    </p:spTree>
    <p:extLst>
      <p:ext uri="{BB962C8B-B14F-4D97-AF65-F5344CB8AC3E}">
        <p14:creationId xmlns:p14="http://schemas.microsoft.com/office/powerpoint/2010/main" val="3511307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하나의 </a:t>
            </a:r>
            <a:r>
              <a:rPr kumimoji="1" lang="en-US" altLang="ko-KR" dirty="0"/>
              <a:t>object</a:t>
            </a:r>
            <a:r>
              <a:rPr kumimoji="1" lang="ko-KR" altLang="en-US" dirty="0"/>
              <a:t>와 하나의 </a:t>
            </a:r>
            <a:r>
              <a:rPr kumimoji="1" lang="en-US" altLang="ko-KR" dirty="0"/>
              <a:t>camera</a:t>
            </a:r>
            <a:r>
              <a:rPr kumimoji="1" lang="ko-KR" altLang="en-US" dirty="0"/>
              <a:t>가 존재하는 </a:t>
            </a:r>
            <a:r>
              <a:rPr kumimoji="1" lang="en-US" altLang="ko-KR" dirty="0"/>
              <a:t>scene</a:t>
            </a:r>
            <a:r>
              <a:rPr kumimoji="1" lang="ko-KR" altLang="en-US" dirty="0"/>
              <a:t>에서 </a:t>
            </a:r>
            <a:r>
              <a:rPr kumimoji="1" lang="en-US" altLang="ko-KR" dirty="0"/>
              <a:t>object</a:t>
            </a:r>
            <a:r>
              <a:rPr kumimoji="1" lang="ko-KR" altLang="en-US" dirty="0"/>
              <a:t>의 </a:t>
            </a:r>
            <a:r>
              <a:rPr kumimoji="1" lang="en-US" altLang="ko-KR" dirty="0"/>
              <a:t>local coordinates</a:t>
            </a:r>
            <a:r>
              <a:rPr kumimoji="1" lang="ko-KR" altLang="en-US" dirty="0" err="1"/>
              <a:t>를</a:t>
            </a:r>
            <a:r>
              <a:rPr kumimoji="1" lang="ko-KR" altLang="en-US" dirty="0"/>
              <a:t> </a:t>
            </a:r>
            <a:r>
              <a:rPr kumimoji="1" lang="en-US" altLang="ko-KR" dirty="0"/>
              <a:t>camera</a:t>
            </a:r>
            <a:r>
              <a:rPr kumimoji="1" lang="ko-KR" altLang="en-US" dirty="0"/>
              <a:t>가 원점인 </a:t>
            </a:r>
            <a:r>
              <a:rPr kumimoji="1" lang="en-US" altLang="ko-KR" dirty="0"/>
              <a:t>view coordinates</a:t>
            </a:r>
            <a:r>
              <a:rPr kumimoji="1" lang="ko-KR" altLang="en-US" dirty="0"/>
              <a:t> </a:t>
            </a:r>
            <a:r>
              <a:rPr kumimoji="1" lang="en-US" altLang="ko-KR" dirty="0"/>
              <a:t>(camera coordinates) </a:t>
            </a:r>
            <a:r>
              <a:rPr kumimoji="1" lang="ko-KR" altLang="en-US" dirty="0"/>
              <a:t>로 변환하는 방법을 </a:t>
            </a:r>
            <a:r>
              <a:rPr kumimoji="1" lang="en-US" altLang="ko-KR" dirty="0"/>
              <a:t>scene graph</a:t>
            </a:r>
            <a:r>
              <a:rPr kumimoji="1" lang="ko-KR" altLang="en-US" dirty="0" err="1"/>
              <a:t>를</a:t>
            </a:r>
            <a:r>
              <a:rPr kumimoji="1" lang="ko-KR" altLang="en-US" dirty="0"/>
              <a:t> 이용하여 나타낼 수 있다</a:t>
            </a:r>
            <a:r>
              <a:rPr kumimoji="1" lang="en-US" altLang="ko-KR" dirty="0"/>
              <a:t>.</a:t>
            </a:r>
            <a:r>
              <a:rPr kumimoji="1" lang="ko-KR" altLang="en-US" dirty="0"/>
              <a:t> </a:t>
            </a:r>
            <a:endParaRPr kumimoji="1" lang="en-US" altLang="ko-KR" dirty="0"/>
          </a:p>
          <a:p>
            <a:r>
              <a:rPr kumimoji="1" lang="ko-KR" altLang="en-US" dirty="0"/>
              <a:t>그림의 </a:t>
            </a:r>
            <a:r>
              <a:rPr kumimoji="1" lang="en-US" altLang="ko-KR" dirty="0"/>
              <a:t>scene graph</a:t>
            </a:r>
            <a:r>
              <a:rPr kumimoji="1" lang="ko-KR" altLang="en-US" dirty="0"/>
              <a:t>에서 </a:t>
            </a:r>
            <a:r>
              <a:rPr kumimoji="1" lang="en-US" altLang="ko-KR" dirty="0"/>
              <a:t>root</a:t>
            </a:r>
            <a:r>
              <a:rPr kumimoji="1" lang="ko-KR" altLang="en-US" dirty="0" err="1"/>
              <a:t>부터</a:t>
            </a:r>
            <a:r>
              <a:rPr kumimoji="1" lang="ko-KR" altLang="en-US" dirty="0"/>
              <a:t> </a:t>
            </a:r>
            <a:r>
              <a:rPr kumimoji="1" lang="en-US" altLang="ko-KR" dirty="0"/>
              <a:t>object</a:t>
            </a:r>
            <a:r>
              <a:rPr kumimoji="1" lang="ko-KR" altLang="en-US" dirty="0"/>
              <a:t>까지의 </a:t>
            </a:r>
            <a:r>
              <a:rPr kumimoji="1" lang="en-US" altLang="ko-KR" dirty="0"/>
              <a:t>path</a:t>
            </a:r>
            <a:r>
              <a:rPr kumimoji="1" lang="ko-KR" altLang="en-US" dirty="0"/>
              <a:t>가 나타내는 </a:t>
            </a:r>
            <a:r>
              <a:rPr kumimoji="1" lang="en-US" altLang="ko-KR" dirty="0"/>
              <a:t>composite transformation ABCDE </a:t>
            </a:r>
            <a:r>
              <a:rPr kumimoji="1" lang="ko-KR" altLang="en-US" dirty="0"/>
              <a:t>는 </a:t>
            </a:r>
            <a:r>
              <a:rPr kumimoji="1" lang="en-US" altLang="ko-KR" dirty="0"/>
              <a:t>object</a:t>
            </a:r>
            <a:r>
              <a:rPr kumimoji="1" lang="ko-KR" altLang="en-US" dirty="0"/>
              <a:t>의 </a:t>
            </a:r>
            <a:r>
              <a:rPr kumimoji="1" lang="en-US" altLang="ko-KR" dirty="0"/>
              <a:t>model transformation, </a:t>
            </a:r>
            <a:r>
              <a:rPr kumimoji="1" lang="ko-KR" altLang="en-US" dirty="0"/>
              <a:t>즉</a:t>
            </a:r>
            <a:r>
              <a:rPr kumimoji="1" lang="en-US" altLang="ko-KR" dirty="0"/>
              <a:t>,</a:t>
            </a:r>
            <a:r>
              <a:rPr kumimoji="1" lang="ko-KR" altLang="en-US" dirty="0"/>
              <a:t> </a:t>
            </a:r>
            <a:r>
              <a:rPr kumimoji="1" lang="en-US" altLang="ko-KR" dirty="0"/>
              <a:t>object</a:t>
            </a:r>
            <a:r>
              <a:rPr kumimoji="1" lang="ko-KR" altLang="en-US" dirty="0"/>
              <a:t>의 </a:t>
            </a:r>
            <a:r>
              <a:rPr kumimoji="1" lang="en-US" altLang="ko-KR" dirty="0"/>
              <a:t>local coordinates</a:t>
            </a:r>
            <a:r>
              <a:rPr kumimoji="1" lang="ko-KR" altLang="en-US" dirty="0"/>
              <a:t>로 </a:t>
            </a:r>
            <a:r>
              <a:rPr kumimoji="1" lang="ko-KR" altLang="en-US" dirty="0" err="1"/>
              <a:t>부터</a:t>
            </a:r>
            <a:r>
              <a:rPr kumimoji="1" lang="ko-KR" altLang="en-US" dirty="0"/>
              <a:t> </a:t>
            </a:r>
            <a:r>
              <a:rPr kumimoji="1" lang="en-US" altLang="ko-KR" dirty="0"/>
              <a:t>world coordinates</a:t>
            </a:r>
            <a:r>
              <a:rPr kumimoji="1" lang="ko-KR" altLang="en-US" dirty="0"/>
              <a:t>로의 변환을 나타낸다</a:t>
            </a:r>
            <a:r>
              <a:rPr kumimoji="1" lang="en-US" altLang="ko-KR" dirty="0"/>
              <a:t>.</a:t>
            </a:r>
            <a:r>
              <a:rPr kumimoji="1" lang="ko-KR" altLang="en-US" dirty="0"/>
              <a:t> </a:t>
            </a:r>
            <a:endParaRPr kumimoji="1" lang="en-US" altLang="ko-KR" dirty="0"/>
          </a:p>
          <a:p>
            <a:r>
              <a:rPr kumimoji="1" lang="ko-KR" altLang="en-US" dirty="0"/>
              <a:t>따라서 </a:t>
            </a:r>
            <a:r>
              <a:rPr kumimoji="1" lang="en-US" altLang="ko-KR" dirty="0"/>
              <a:t>ABCDE</a:t>
            </a:r>
            <a:r>
              <a:rPr kumimoji="1" lang="ko-KR" altLang="en-US" dirty="0" err="1"/>
              <a:t>를</a:t>
            </a:r>
            <a:r>
              <a:rPr kumimoji="1" lang="ko-KR" altLang="en-US" dirty="0"/>
              <a:t> 거꾸로 한 </a:t>
            </a:r>
            <a:r>
              <a:rPr kumimoji="1" lang="en-US" altLang="ko-KR" dirty="0"/>
              <a:t>inverse transformation</a:t>
            </a:r>
            <a:r>
              <a:rPr kumimoji="1" lang="ko-KR" altLang="en-US" dirty="0"/>
              <a:t>인 </a:t>
            </a:r>
            <a:r>
              <a:rPr kumimoji="1" lang="en-US" altLang="ko-KR" dirty="0"/>
              <a:t>(ABCDE)^(-1) </a:t>
            </a:r>
            <a:r>
              <a:rPr kumimoji="1" lang="ko-KR" altLang="en-US" dirty="0"/>
              <a:t>는 </a:t>
            </a:r>
            <a:r>
              <a:rPr kumimoji="1" lang="en-US" altLang="ko-KR" dirty="0"/>
              <a:t>world coordinates</a:t>
            </a:r>
            <a:r>
              <a:rPr kumimoji="1" lang="ko-KR" altLang="en-US" dirty="0"/>
              <a:t>로 </a:t>
            </a:r>
            <a:r>
              <a:rPr kumimoji="1" lang="ko-KR" altLang="en-US" dirty="0" err="1"/>
              <a:t>부터</a:t>
            </a:r>
            <a:r>
              <a:rPr kumimoji="1" lang="ko-KR" altLang="en-US" dirty="0"/>
              <a:t> </a:t>
            </a:r>
            <a:r>
              <a:rPr kumimoji="1" lang="en-US" altLang="ko-KR" dirty="0"/>
              <a:t>object</a:t>
            </a:r>
            <a:r>
              <a:rPr kumimoji="1" lang="ko-KR" altLang="en-US" dirty="0"/>
              <a:t>의 </a:t>
            </a:r>
            <a:r>
              <a:rPr kumimoji="1" lang="en-US" altLang="ko-KR" dirty="0"/>
              <a:t>local coordinates</a:t>
            </a:r>
            <a:r>
              <a:rPr kumimoji="1" lang="ko-KR" altLang="en-US" dirty="0"/>
              <a:t>로의 변환을 나타낸다</a:t>
            </a:r>
            <a:r>
              <a:rPr kumimoji="1" lang="en-US" altLang="ko-KR" dirty="0"/>
              <a:t>.</a:t>
            </a:r>
            <a:r>
              <a:rPr kumimoji="1" lang="ko-KR" altLang="en-US" dirty="0"/>
              <a:t> </a:t>
            </a:r>
            <a:endParaRPr kumimoji="1" lang="en-US" altLang="ko-KR" dirty="0"/>
          </a:p>
          <a:p>
            <a:r>
              <a:rPr kumimoji="1" lang="ko-KR" altLang="en-US" dirty="0"/>
              <a:t>한편</a:t>
            </a:r>
            <a:r>
              <a:rPr kumimoji="1" lang="en-US" altLang="ko-KR" dirty="0"/>
              <a:t>,</a:t>
            </a:r>
            <a:r>
              <a:rPr kumimoji="1" lang="ko-KR" altLang="en-US" dirty="0"/>
              <a:t> </a:t>
            </a:r>
            <a:r>
              <a:rPr kumimoji="1" lang="en-US" altLang="ko-KR" dirty="0"/>
              <a:t>root</a:t>
            </a:r>
            <a:r>
              <a:rPr kumimoji="1" lang="ko-KR" altLang="en-US" dirty="0"/>
              <a:t> </a:t>
            </a:r>
            <a:r>
              <a:rPr kumimoji="1" lang="ko-KR" altLang="en-US" dirty="0" err="1"/>
              <a:t>부터</a:t>
            </a:r>
            <a:r>
              <a:rPr kumimoji="1" lang="ko-KR" altLang="en-US" dirty="0"/>
              <a:t> </a:t>
            </a:r>
            <a:r>
              <a:rPr kumimoji="1" lang="en-US" altLang="ko-KR" dirty="0"/>
              <a:t>camera </a:t>
            </a:r>
            <a:r>
              <a:rPr kumimoji="1" lang="ko-KR" altLang="en-US" dirty="0"/>
              <a:t>까지의 </a:t>
            </a:r>
            <a:r>
              <a:rPr kumimoji="1" lang="en-US" altLang="ko-KR" dirty="0"/>
              <a:t>path </a:t>
            </a:r>
            <a:r>
              <a:rPr kumimoji="1" lang="ko-KR" altLang="en-US" dirty="0"/>
              <a:t>가 나타내는 </a:t>
            </a:r>
            <a:r>
              <a:rPr kumimoji="1" lang="en-US" altLang="ko-KR" dirty="0"/>
              <a:t>composite transformation AFG </a:t>
            </a:r>
            <a:r>
              <a:rPr kumimoji="1" lang="ko-KR" altLang="en-US" dirty="0"/>
              <a:t>는 </a:t>
            </a:r>
            <a:r>
              <a:rPr kumimoji="1" lang="en-US" altLang="ko-KR" dirty="0"/>
              <a:t>camera</a:t>
            </a:r>
            <a:r>
              <a:rPr kumimoji="1" lang="ko-KR" altLang="en-US" dirty="0"/>
              <a:t>의 </a:t>
            </a:r>
            <a:r>
              <a:rPr kumimoji="1" lang="en-US" altLang="ko-KR" dirty="0"/>
              <a:t>local system</a:t>
            </a:r>
            <a:r>
              <a:rPr kumimoji="1" lang="ko-KR" altLang="en-US" dirty="0" err="1"/>
              <a:t>으로</a:t>
            </a:r>
            <a:r>
              <a:rPr kumimoji="1" lang="ko-KR" altLang="en-US" dirty="0"/>
              <a:t> </a:t>
            </a:r>
            <a:r>
              <a:rPr kumimoji="1" lang="ko-KR" altLang="en-US" dirty="0" err="1"/>
              <a:t>부터</a:t>
            </a:r>
            <a:r>
              <a:rPr kumimoji="1" lang="ko-KR" altLang="en-US" dirty="0"/>
              <a:t> </a:t>
            </a:r>
            <a:r>
              <a:rPr kumimoji="1" lang="en-US" altLang="ko-KR" dirty="0"/>
              <a:t>world coordinates system</a:t>
            </a:r>
            <a:r>
              <a:rPr kumimoji="1" lang="ko-KR" altLang="en-US" dirty="0" err="1"/>
              <a:t>으로의</a:t>
            </a:r>
            <a:r>
              <a:rPr kumimoji="1" lang="ko-KR" altLang="en-US" dirty="0"/>
              <a:t> 변환을 나타낸다</a:t>
            </a:r>
            <a:r>
              <a:rPr kumimoji="1" lang="en-US" altLang="ko-KR" dirty="0"/>
              <a:t>.</a:t>
            </a:r>
            <a:r>
              <a:rPr kumimoji="1" lang="ko-KR" altLang="en-US" dirty="0"/>
              <a:t> </a:t>
            </a:r>
            <a:endParaRPr kumimoji="1" lang="en-US" altLang="ko-KR" dirty="0"/>
          </a:p>
          <a:p>
            <a:r>
              <a:rPr kumimoji="1" lang="ko-KR" altLang="en-US" dirty="0"/>
              <a:t>따라서 그 </a:t>
            </a:r>
            <a:r>
              <a:rPr kumimoji="1" lang="en-US" altLang="ko-KR" dirty="0"/>
              <a:t>inverse transformation</a:t>
            </a:r>
            <a:r>
              <a:rPr kumimoji="1" lang="ko-KR" altLang="en-US" dirty="0"/>
              <a:t>인 </a:t>
            </a:r>
            <a:r>
              <a:rPr kumimoji="1" lang="en-US" altLang="ko-KR" dirty="0"/>
              <a:t>(AFG)^(-1)</a:t>
            </a:r>
            <a:r>
              <a:rPr kumimoji="1" lang="ko-KR" altLang="en-US" dirty="0"/>
              <a:t> 는 </a:t>
            </a:r>
            <a:r>
              <a:rPr kumimoji="1" lang="en-US" altLang="ko-KR" dirty="0"/>
              <a:t>world coordinates</a:t>
            </a:r>
            <a:r>
              <a:rPr kumimoji="1" lang="ko-KR" altLang="en-US" dirty="0"/>
              <a:t> 에서 </a:t>
            </a:r>
            <a:r>
              <a:rPr kumimoji="1" lang="en-US" altLang="ko-KR" dirty="0"/>
              <a:t>view system</a:t>
            </a:r>
            <a:r>
              <a:rPr kumimoji="1" lang="ko-KR" altLang="en-US" dirty="0" err="1"/>
              <a:t>으로의</a:t>
            </a:r>
            <a:r>
              <a:rPr kumimoji="1" lang="ko-KR" altLang="en-US" dirty="0"/>
              <a:t> 변환인 </a:t>
            </a:r>
            <a:r>
              <a:rPr kumimoji="1" lang="en-US" altLang="ko-KR" dirty="0"/>
              <a:t>view matrix</a:t>
            </a:r>
            <a:r>
              <a:rPr kumimoji="1" lang="ko-KR" altLang="en-US" dirty="0" err="1"/>
              <a:t>를</a:t>
            </a:r>
            <a:r>
              <a:rPr kumimoji="1" lang="ko-KR" altLang="en-US" dirty="0"/>
              <a:t> 나타낸다</a:t>
            </a:r>
            <a:r>
              <a:rPr kumimoji="1" lang="en-US" altLang="ko-KR" dirty="0"/>
              <a:t>.</a:t>
            </a:r>
            <a:r>
              <a:rPr kumimoji="1" lang="ko-KR" altLang="en-US" dirty="0"/>
              <a:t> </a:t>
            </a:r>
            <a:endParaRPr kumimoji="1" lang="en-US" altLang="ko-KR" dirty="0"/>
          </a:p>
          <a:p>
            <a:r>
              <a:rPr kumimoji="1" lang="ko-KR" altLang="en-US" dirty="0"/>
              <a:t>이제 </a:t>
            </a:r>
            <a:r>
              <a:rPr kumimoji="1" lang="en-US" altLang="ko-KR" dirty="0"/>
              <a:t>object</a:t>
            </a:r>
            <a:r>
              <a:rPr kumimoji="1" lang="ko-KR" altLang="en-US" dirty="0" err="1"/>
              <a:t>를</a:t>
            </a:r>
            <a:r>
              <a:rPr kumimoji="1" lang="ko-KR" altLang="en-US" dirty="0"/>
              <a:t> 자신의 </a:t>
            </a:r>
            <a:r>
              <a:rPr kumimoji="1" lang="en-US" altLang="ko-KR" dirty="0"/>
              <a:t>local coordinates </a:t>
            </a:r>
            <a:r>
              <a:rPr kumimoji="1" lang="ko-KR" altLang="en-US" dirty="0"/>
              <a:t>로 </a:t>
            </a:r>
            <a:r>
              <a:rPr kumimoji="1" lang="ko-KR" altLang="en-US" dirty="0" err="1"/>
              <a:t>부터</a:t>
            </a:r>
            <a:r>
              <a:rPr kumimoji="1" lang="ko-KR" altLang="en-US" dirty="0"/>
              <a:t> </a:t>
            </a:r>
            <a:r>
              <a:rPr kumimoji="1" lang="en-US" altLang="ko-KR" dirty="0"/>
              <a:t>view coordinates </a:t>
            </a:r>
            <a:r>
              <a:rPr kumimoji="1" lang="en-US" altLang="ko-KR" dirty="0" err="1"/>
              <a:t>sytem</a:t>
            </a:r>
            <a:r>
              <a:rPr kumimoji="1" lang="ko-KR" altLang="en-US" dirty="0" err="1"/>
              <a:t>으로</a:t>
            </a:r>
            <a:r>
              <a:rPr kumimoji="1" lang="ko-KR" altLang="en-US" dirty="0"/>
              <a:t> 변환하는 </a:t>
            </a:r>
            <a:r>
              <a:rPr kumimoji="1" lang="en-US" altLang="ko-KR" dirty="0"/>
              <a:t>composite system</a:t>
            </a:r>
            <a:r>
              <a:rPr kumimoji="1" lang="ko-KR" altLang="en-US" dirty="0"/>
              <a:t>은 </a:t>
            </a:r>
            <a:r>
              <a:rPr kumimoji="1" lang="en-US" altLang="ko-KR" dirty="0"/>
              <a:t>object</a:t>
            </a:r>
            <a:r>
              <a:rPr kumimoji="1" lang="ko-KR" altLang="en-US" dirty="0"/>
              <a:t>의 </a:t>
            </a:r>
            <a:r>
              <a:rPr kumimoji="1" lang="en-US" altLang="ko-KR" dirty="0"/>
              <a:t>local</a:t>
            </a:r>
            <a:r>
              <a:rPr kumimoji="1" lang="ko-KR" altLang="en-US" dirty="0"/>
              <a:t>로 </a:t>
            </a:r>
            <a:r>
              <a:rPr kumimoji="1" lang="ko-KR" altLang="en-US" dirty="0" err="1"/>
              <a:t>부터</a:t>
            </a:r>
            <a:r>
              <a:rPr kumimoji="1" lang="ko-KR" altLang="en-US" dirty="0"/>
              <a:t> </a:t>
            </a:r>
            <a:r>
              <a:rPr kumimoji="1" lang="en-US" altLang="ko-KR" dirty="0"/>
              <a:t>world</a:t>
            </a:r>
            <a:r>
              <a:rPr kumimoji="1" lang="ko-KR" altLang="en-US" dirty="0"/>
              <a:t>로 변환하고</a:t>
            </a:r>
            <a:r>
              <a:rPr kumimoji="1" lang="en-US" altLang="ko-KR" dirty="0"/>
              <a:t>,</a:t>
            </a:r>
            <a:r>
              <a:rPr kumimoji="1" lang="ko-KR" altLang="en-US" dirty="0"/>
              <a:t> 다시 </a:t>
            </a:r>
            <a:r>
              <a:rPr kumimoji="1" lang="en-US" altLang="ko-KR" dirty="0"/>
              <a:t>world</a:t>
            </a:r>
            <a:r>
              <a:rPr kumimoji="1" lang="ko-KR" altLang="en-US" dirty="0"/>
              <a:t>로 </a:t>
            </a:r>
            <a:r>
              <a:rPr kumimoji="1" lang="ko-KR" altLang="en-US" dirty="0" err="1"/>
              <a:t>부터</a:t>
            </a:r>
            <a:r>
              <a:rPr kumimoji="1" lang="ko-KR" altLang="en-US" dirty="0"/>
              <a:t> </a:t>
            </a:r>
            <a:r>
              <a:rPr kumimoji="1" lang="en-US" altLang="ko-KR" dirty="0"/>
              <a:t>view system</a:t>
            </a:r>
            <a:r>
              <a:rPr kumimoji="1" lang="ko-KR" altLang="en-US" dirty="0" err="1"/>
              <a:t>으로의</a:t>
            </a:r>
            <a:r>
              <a:rPr kumimoji="1" lang="ko-KR" altLang="en-US" dirty="0"/>
              <a:t> 변환을 모두 합성한 것이다</a:t>
            </a:r>
            <a:r>
              <a:rPr kumimoji="1" lang="en-US" altLang="ko-KR" dirty="0"/>
              <a:t>.</a:t>
            </a:r>
            <a:r>
              <a:rPr kumimoji="1" lang="ko-KR" altLang="en-US" dirty="0"/>
              <a:t> </a:t>
            </a:r>
            <a:endParaRPr kumimoji="1" lang="en-US" altLang="ko-KR" dirty="0"/>
          </a:p>
          <a:p>
            <a:r>
              <a:rPr kumimoji="1" lang="ko-KR" altLang="en-US" dirty="0"/>
              <a:t>즉</a:t>
            </a:r>
            <a:r>
              <a:rPr kumimoji="1" lang="en-US" altLang="ko-KR" dirty="0"/>
              <a:t>,</a:t>
            </a:r>
            <a:r>
              <a:rPr kumimoji="1" lang="ko-KR" altLang="en-US" dirty="0"/>
              <a:t> </a:t>
            </a:r>
            <a:r>
              <a:rPr kumimoji="1" lang="en-US" altLang="ko-KR" dirty="0"/>
              <a:t>(AFG)^(-1) ABCDE </a:t>
            </a:r>
            <a:r>
              <a:rPr kumimoji="1" lang="ko-KR" altLang="en-US" dirty="0"/>
              <a:t>로 나타낼 수 있다</a:t>
            </a:r>
            <a:r>
              <a:rPr kumimoji="1" lang="en-US" altLang="ko-KR" dirty="0"/>
              <a:t>.</a:t>
            </a:r>
            <a:r>
              <a:rPr kumimoji="1" lang="ko-KR" altLang="en-US" dirty="0"/>
              <a:t> </a:t>
            </a:r>
            <a:endParaRPr kumimoji="1" lang="en-US" altLang="ko-KR" dirty="0"/>
          </a:p>
          <a:p>
            <a:endParaRPr kumimoji="1" lang="en-US" altLang="ko-KR" dirty="0"/>
          </a:p>
          <a:p>
            <a:r>
              <a:rPr kumimoji="1" lang="en" altLang="ko-KR" dirty="0"/>
              <a:t>In a scene with one object and one camera, the scene graph can be used to represent how to transform the local coordinates of the object to view coordinates (camera coordinates) where the camera is the origin. </a:t>
            </a:r>
          </a:p>
          <a:p>
            <a:r>
              <a:rPr kumimoji="1" lang="en" altLang="ko-KR" dirty="0"/>
              <a:t>The composite transformation ABCDE represented by the path from the root to the object in the scene graph in the figure represents the model transformation of the object, i.e., the transformation from the local coordinates of the object to the world coordinates. </a:t>
            </a:r>
          </a:p>
          <a:p>
            <a:r>
              <a:rPr kumimoji="1" lang="en" altLang="ko-KR" dirty="0"/>
              <a:t>Therefore, the inverse transformation (ABCDE)^(-1)</a:t>
            </a:r>
            <a:r>
              <a:rPr kumimoji="1" lang="ko-KR" altLang="en-US" dirty="0"/>
              <a:t> </a:t>
            </a:r>
            <a:r>
              <a:rPr kumimoji="1" lang="en" altLang="ko-KR" dirty="0"/>
              <a:t>of ABCDE</a:t>
            </a:r>
            <a:r>
              <a:rPr kumimoji="1" lang="ko-KR" altLang="en-US" dirty="0"/>
              <a:t> </a:t>
            </a:r>
            <a:r>
              <a:rPr kumimoji="1" lang="en" altLang="ko-KR" dirty="0"/>
              <a:t>represents the transformation from world coordinates to local coordinates of the object. </a:t>
            </a:r>
          </a:p>
          <a:p>
            <a:r>
              <a:rPr kumimoji="1" lang="en" altLang="ko-KR" dirty="0"/>
              <a:t>On the other hand, the composite transformation AFG represented by the path from root to camera </a:t>
            </a:r>
            <a:r>
              <a:rPr kumimoji="1" lang="en-US" altLang="ko-KR" dirty="0"/>
              <a:t>node </a:t>
            </a:r>
            <a:r>
              <a:rPr kumimoji="1" lang="en" altLang="ko-KR" dirty="0"/>
              <a:t>represents the transformation from the camera's local system to the world coordinate system. </a:t>
            </a:r>
          </a:p>
          <a:p>
            <a:r>
              <a:rPr kumimoji="1" lang="en" altLang="ko-KR" dirty="0"/>
              <a:t>So its inverse transformation, (AFG)^(-1), represents the view matrix, which is the transformation from the world coordinates to the view system. </a:t>
            </a:r>
          </a:p>
          <a:p>
            <a:r>
              <a:rPr kumimoji="1" lang="en" altLang="ko-KR" dirty="0"/>
              <a:t>Now, the composite system that transforms an object from its local coordinates to the view coordinates system is the composite of both the local to world transformation of the object and the world to view system transformation. </a:t>
            </a:r>
          </a:p>
          <a:p>
            <a:r>
              <a:rPr kumimoji="1" lang="en" altLang="ko-KR" dirty="0"/>
              <a:t>That is, it can be represented as (AFG)^(-1) ABCDE. </a:t>
            </a:r>
          </a:p>
          <a:p>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19</a:t>
            </a:fld>
            <a:endParaRPr kumimoji="1" lang="ko-KR" altLang="en-US"/>
          </a:p>
        </p:txBody>
      </p:sp>
    </p:spTree>
    <p:extLst>
      <p:ext uri="{BB962C8B-B14F-4D97-AF65-F5344CB8AC3E}">
        <p14:creationId xmlns:p14="http://schemas.microsoft.com/office/powerpoint/2010/main" val="1818179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씬 그래프는 </a:t>
            </a:r>
            <a:r>
              <a:rPr kumimoji="1" lang="en-US" altLang="ko-KR" dirty="0"/>
              <a:t>3</a:t>
            </a:r>
            <a:r>
              <a:rPr kumimoji="1" lang="ko-KR" altLang="en-US" dirty="0"/>
              <a:t>차원 장면에서 오브젝트들에 적용된 변환들 간의 계층적 관계를 나타내는 데이터 구조입니다</a:t>
            </a:r>
            <a:r>
              <a:rPr kumimoji="1" lang="en-US" altLang="ko-KR" dirty="0"/>
              <a:t>.</a:t>
            </a:r>
          </a:p>
          <a:p>
            <a:r>
              <a:rPr kumimoji="1" lang="ko-KR" altLang="en-US" dirty="0"/>
              <a:t>씬 그래프는 렌더링 알고리즘</a:t>
            </a:r>
            <a:r>
              <a:rPr kumimoji="1" lang="en-US" altLang="ko-KR" dirty="0"/>
              <a:t>,</a:t>
            </a:r>
            <a:r>
              <a:rPr kumimoji="1" lang="ko-KR" altLang="en-US" dirty="0"/>
              <a:t> </a:t>
            </a:r>
            <a:r>
              <a:rPr kumimoji="1" lang="ko-KR" altLang="en-US" dirty="0" err="1"/>
              <a:t>바운딩</a:t>
            </a:r>
            <a:r>
              <a:rPr kumimoji="1" lang="ko-KR" altLang="en-US" dirty="0"/>
              <a:t> 볼륨</a:t>
            </a:r>
            <a:r>
              <a:rPr kumimoji="1" lang="en-US" altLang="ko-KR" dirty="0"/>
              <a:t>, </a:t>
            </a:r>
            <a:r>
              <a:rPr kumimoji="1" lang="ko-KR" altLang="en-US" dirty="0"/>
              <a:t>계층구조를 가진 오브젝트의 애니메이션 등을 표현하는데 사용되고 있습니다</a:t>
            </a:r>
            <a:r>
              <a:rPr kumimoji="1" lang="en-US" altLang="ko-KR" dirty="0"/>
              <a:t>.</a:t>
            </a:r>
            <a:r>
              <a:rPr kumimoji="1" lang="ko-KR" altLang="en-US" dirty="0"/>
              <a:t> </a:t>
            </a:r>
            <a:endParaRPr kumimoji="1" lang="en-US" altLang="ko-KR" dirty="0"/>
          </a:p>
          <a:p>
            <a:endParaRPr kumimoji="1" lang="en-US" altLang="ko-KR" dirty="0"/>
          </a:p>
          <a:p>
            <a:r>
              <a:rPr kumimoji="1" lang="en" altLang="ko-KR" dirty="0"/>
              <a:t>A scene graph is a data structure that represents the hierarchical relationship between transformations applied to objects in a three-dimensional scene.</a:t>
            </a:r>
          </a:p>
          <a:p>
            <a:r>
              <a:rPr kumimoji="1" lang="en" altLang="ko-KR" dirty="0"/>
              <a:t>Scene graphs are used to represent rendering algorithms, bounding volumes, animation of hierarchical objects, and more. </a:t>
            </a:r>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2</a:t>
            </a:fld>
            <a:endParaRPr kumimoji="1" lang="ko-KR" altLang="en-US"/>
          </a:p>
        </p:txBody>
      </p:sp>
    </p:spTree>
    <p:extLst>
      <p:ext uri="{BB962C8B-B14F-4D97-AF65-F5344CB8AC3E}">
        <p14:creationId xmlns:p14="http://schemas.microsoft.com/office/powerpoint/2010/main" val="1981206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kumimoji="1" lang="ko-KR" altLang="en-US" dirty="0"/>
                  <a:t>이제 </a:t>
                </a:r>
                <a:r>
                  <a:rPr kumimoji="1" lang="en-US" altLang="ko-KR" dirty="0"/>
                  <a:t>object-1 </a:t>
                </a:r>
                <a:r>
                  <a:rPr kumimoji="1" lang="ko-KR" altLang="en-US" dirty="0"/>
                  <a:t>의 </a:t>
                </a:r>
                <a:r>
                  <a:rPr kumimoji="1" lang="en-US" altLang="ko-KR" dirty="0"/>
                  <a:t>coordinates</a:t>
                </a:r>
                <a:r>
                  <a:rPr kumimoji="1" lang="ko-KR" altLang="en-US" dirty="0"/>
                  <a:t> </a:t>
                </a:r>
                <a:r>
                  <a:rPr kumimoji="1" lang="ko-KR" altLang="en-US" dirty="0" err="1"/>
                  <a:t>를</a:t>
                </a:r>
                <a:r>
                  <a:rPr kumimoji="1" lang="ko-KR" altLang="en-US" dirty="0"/>
                  <a:t> </a:t>
                </a:r>
                <a:r>
                  <a:rPr kumimoji="1" lang="en-US" altLang="ko-KR" dirty="0"/>
                  <a:t>object-2</a:t>
                </a:r>
                <a:r>
                  <a:rPr kumimoji="1" lang="ko-KR" altLang="en-US" dirty="0"/>
                  <a:t> 의 </a:t>
                </a:r>
                <a:r>
                  <a:rPr kumimoji="1" lang="en-US" altLang="ko-KR" dirty="0"/>
                  <a:t>local reference frame</a:t>
                </a:r>
                <a:r>
                  <a:rPr kumimoji="1" lang="ko-KR" altLang="en-US" dirty="0"/>
                  <a:t> 에서 나타내는 일반화 된 </a:t>
                </a:r>
                <a:r>
                  <a:rPr kumimoji="1" lang="en-US" altLang="ko-KR" dirty="0"/>
                  <a:t>relative transformation </a:t>
                </a:r>
                <a:r>
                  <a:rPr kumimoji="1" lang="ko-KR" altLang="en-US" dirty="0"/>
                  <a:t>을 고려해 본다</a:t>
                </a:r>
                <a:r>
                  <a:rPr kumimoji="1" lang="en-US" altLang="ko-KR" dirty="0"/>
                  <a:t>.</a:t>
                </a:r>
                <a:r>
                  <a:rPr kumimoji="1" lang="ko-KR" altLang="en-US" dirty="0"/>
                  <a:t> </a:t>
                </a:r>
                <a:endParaRPr kumimoji="1" lang="en-US" altLang="ko-KR" dirty="0"/>
              </a:p>
              <a:p>
                <a:r>
                  <a:rPr kumimoji="1" lang="ko-KR" altLang="en-US" dirty="0"/>
                  <a:t>간단히 요약하면 </a:t>
                </a:r>
                <a:r>
                  <a:rPr kumimoji="1" lang="en-US" altLang="ko-KR" dirty="0"/>
                  <a:t>scene graph</a:t>
                </a:r>
                <a:r>
                  <a:rPr kumimoji="1" lang="ko-KR" altLang="en-US" dirty="0"/>
                  <a:t>의 </a:t>
                </a:r>
                <a:r>
                  <a:rPr kumimoji="1" lang="en-US" altLang="ko-KR" dirty="0"/>
                  <a:t>root</a:t>
                </a:r>
                <a:r>
                  <a:rPr kumimoji="1" lang="ko-KR" altLang="en-US" dirty="0"/>
                  <a:t>로 </a:t>
                </a:r>
                <a:r>
                  <a:rPr kumimoji="1" lang="ko-KR" altLang="en-US" dirty="0" err="1"/>
                  <a:t>부터</a:t>
                </a:r>
                <a:r>
                  <a:rPr kumimoji="1" lang="ko-KR" altLang="en-US" dirty="0"/>
                  <a:t> </a:t>
                </a:r>
                <a:r>
                  <a:rPr kumimoji="1" lang="en-US" altLang="ko-KR" dirty="0"/>
                  <a:t>object-2</a:t>
                </a:r>
                <a:r>
                  <a:rPr kumimoji="1" lang="ko-KR" altLang="en-US" dirty="0"/>
                  <a:t> </a:t>
                </a:r>
                <a:r>
                  <a:rPr kumimoji="1" lang="en-US" altLang="ko-KR" dirty="0"/>
                  <a:t>node</a:t>
                </a:r>
                <a:r>
                  <a:rPr kumimoji="1" lang="ko-KR" altLang="en-US" dirty="0"/>
                  <a:t> 까지의 </a:t>
                </a:r>
                <a:r>
                  <a:rPr kumimoji="1" lang="en-US" altLang="ko-KR" dirty="0"/>
                  <a:t>composite transformation</a:t>
                </a:r>
                <a:r>
                  <a:rPr kumimoji="1" lang="ko-KR" altLang="en-US" dirty="0"/>
                  <a:t>의 </a:t>
                </a:r>
                <a:r>
                  <a:rPr kumimoji="1" lang="en-US" altLang="ko-KR" dirty="0"/>
                  <a:t>inverse, </a:t>
                </a:r>
                <a:r>
                  <a:rPr kumimoji="1" lang="ko-KR" altLang="en-US" dirty="0"/>
                  <a:t>즉</a:t>
                </a:r>
                <a:r>
                  <a:rPr kumimoji="1" lang="en-US" altLang="ko-KR" dirty="0"/>
                  <a:t>,</a:t>
                </a:r>
                <a:r>
                  <a:rPr kumimoji="1" lang="ko-KR" altLang="en-US" dirty="0"/>
                  <a:t> </a:t>
                </a:r>
                <a14:m>
                  <m:oMath xmlns:m="http://schemas.openxmlformats.org/officeDocument/2006/math">
                    <m:sSup>
                      <m:sSupPr>
                        <m:ctrlPr>
                          <a:rPr lang="en-US" altLang="ko-KR" b="0" i="1" dirty="0" smtClean="0">
                            <a:latin typeface="Cambria Math" panose="02040503050406030204" pitchFamily="18" charset="0"/>
                            <a:ea typeface="Cambria Math" panose="02040503050406030204" pitchFamily="18" charset="0"/>
                          </a:rPr>
                        </m:ctrlPr>
                      </m:sSupPr>
                      <m:e>
                        <m:d>
                          <m:dPr>
                            <m:ctrlPr>
                              <a:rPr lang="en-US" altLang="ko-KR" b="0" i="1" dirty="0" smtClean="0">
                                <a:latin typeface="Cambria Math" panose="02040503050406030204" pitchFamily="18" charset="0"/>
                              </a:rPr>
                            </m:ctrlPr>
                          </m:dPr>
                          <m:e>
                            <m:sSub>
                              <m:sSubPr>
                                <m:ctrlPr>
                                  <a:rPr lang="en-US" altLang="ko-KR" b="0" i="1" dirty="0" smtClean="0">
                                    <a:latin typeface="Cambria Math" panose="02040503050406030204" pitchFamily="18" charset="0"/>
                                  </a:rPr>
                                </m:ctrlPr>
                              </m:sSubPr>
                              <m:e>
                                <m:r>
                                  <a:rPr lang="en-US" altLang="ko-KR" b="1" i="0" dirty="0" smtClean="0">
                                    <a:latin typeface="Cambria Math" panose="02040503050406030204" pitchFamily="18" charset="0"/>
                                  </a:rPr>
                                  <m:t>𝐓</m:t>
                                </m:r>
                              </m:e>
                              <m:sub>
                                <m:r>
                                  <a:rPr lang="en-US" altLang="ko-KR" b="0" i="1" dirty="0" smtClean="0">
                                    <a:latin typeface="Cambria Math" panose="02040503050406030204" pitchFamily="18" charset="0"/>
                                  </a:rPr>
                                  <m:t>1</m:t>
                                </m:r>
                              </m:sub>
                            </m:sSub>
                            <m:r>
                              <a:rPr lang="en-US" altLang="ko-KR" b="0" i="1" dirty="0" smtClean="0">
                                <a:latin typeface="Cambria Math" panose="02040503050406030204" pitchFamily="18" charset="0"/>
                                <a:ea typeface="Cambria Math" panose="02040503050406030204" pitchFamily="18" charset="0"/>
                              </a:rPr>
                              <m:t>⋯</m:t>
                            </m:r>
                            <m:sSub>
                              <m:sSubPr>
                                <m:ctrlPr>
                                  <a:rPr lang="en-US" altLang="ko-KR" b="0" i="1" dirty="0" smtClean="0">
                                    <a:latin typeface="Cambria Math" panose="02040503050406030204" pitchFamily="18" charset="0"/>
                                    <a:ea typeface="Cambria Math" panose="02040503050406030204" pitchFamily="18" charset="0"/>
                                  </a:rPr>
                                </m:ctrlPr>
                              </m:sSubPr>
                              <m:e>
                                <m:r>
                                  <a:rPr lang="en-US" altLang="ko-KR" b="1" i="0" dirty="0" smtClean="0">
                                    <a:latin typeface="Cambria Math" panose="02040503050406030204" pitchFamily="18" charset="0"/>
                                    <a:ea typeface="Cambria Math" panose="02040503050406030204" pitchFamily="18" charset="0"/>
                                  </a:rPr>
                                  <m:t>𝐓</m:t>
                                </m:r>
                              </m:e>
                              <m:sub>
                                <m:r>
                                  <a:rPr lang="en-US" altLang="ko-KR" b="0" i="1" dirty="0" smtClean="0">
                                    <a:latin typeface="Cambria Math" panose="02040503050406030204" pitchFamily="18" charset="0"/>
                                    <a:ea typeface="Cambria Math" panose="02040503050406030204" pitchFamily="18" charset="0"/>
                                  </a:rPr>
                                  <m:t>𝑛</m:t>
                                </m:r>
                              </m:sub>
                            </m:sSub>
                          </m:e>
                        </m:d>
                      </m:e>
                      <m:sup>
                        <m:r>
                          <a:rPr lang="en-US" altLang="ko-KR" b="0" i="1" dirty="0" smtClean="0">
                            <a:latin typeface="Cambria Math" panose="02040503050406030204" pitchFamily="18" charset="0"/>
                            <a:ea typeface="Cambria Math" panose="02040503050406030204" pitchFamily="18" charset="0"/>
                          </a:rPr>
                          <m:t>−1</m:t>
                        </m:r>
                      </m:sup>
                    </m:sSup>
                  </m:oMath>
                </a14:m>
                <a:r>
                  <a:rPr kumimoji="1" lang="ko-KR" altLang="en-US" dirty="0"/>
                  <a:t> 와 </a:t>
                </a:r>
                <a:r>
                  <a:rPr kumimoji="1" lang="en-US" altLang="ko-KR" dirty="0"/>
                  <a:t>root</a:t>
                </a:r>
                <a:r>
                  <a:rPr kumimoji="1" lang="ko-KR" altLang="en-US" baseline="0" dirty="0"/>
                  <a:t> </a:t>
                </a:r>
                <a:r>
                  <a:rPr kumimoji="1" lang="ko-KR" altLang="en-US" baseline="0" dirty="0" err="1"/>
                  <a:t>으로</a:t>
                </a:r>
                <a:r>
                  <a:rPr kumimoji="1" lang="ko-KR" altLang="en-US" baseline="0" dirty="0"/>
                  <a:t> </a:t>
                </a:r>
                <a:r>
                  <a:rPr kumimoji="1" lang="ko-KR" altLang="en-US" baseline="0" dirty="0" err="1"/>
                  <a:t>부터</a:t>
                </a:r>
                <a:r>
                  <a:rPr kumimoji="1" lang="ko-KR" altLang="en-US" baseline="0" dirty="0"/>
                  <a:t> </a:t>
                </a:r>
                <a:r>
                  <a:rPr kumimoji="1" lang="en-US" altLang="ko-KR" baseline="0" dirty="0"/>
                  <a:t>object-1</a:t>
                </a:r>
                <a:r>
                  <a:rPr kumimoji="1" lang="ko-KR" altLang="en-US" baseline="0" dirty="0"/>
                  <a:t>까지의 </a:t>
                </a:r>
                <a:r>
                  <a:rPr kumimoji="1" lang="en-US" altLang="ko-KR" baseline="0" dirty="0"/>
                  <a:t>composite transformation</a:t>
                </a:r>
                <a:r>
                  <a:rPr kumimoji="1" lang="ko-KR" altLang="en-US" baseline="0" dirty="0"/>
                  <a:t>인 </a:t>
                </a:r>
                <a14:m>
                  <m:oMath xmlns:m="http://schemas.openxmlformats.org/officeDocument/2006/math">
                    <m:sSub>
                      <m:sSubPr>
                        <m:ctrlPr>
                          <a:rPr lang="en-US" altLang="ko-KR" i="1" dirty="0" smtClean="0">
                            <a:latin typeface="Cambria Math" panose="02040503050406030204" pitchFamily="18" charset="0"/>
                            <a:ea typeface="Cambria Math" panose="02040503050406030204" pitchFamily="18" charset="0"/>
                          </a:rPr>
                        </m:ctrlPr>
                      </m:sSubPr>
                      <m:e>
                        <m:r>
                          <a:rPr lang="en-US" altLang="ko-KR" b="1" dirty="0">
                            <a:latin typeface="Cambria Math" panose="02040503050406030204" pitchFamily="18" charset="0"/>
                            <a:ea typeface="Cambria Math" panose="02040503050406030204" pitchFamily="18" charset="0"/>
                          </a:rPr>
                          <m:t>𝐒</m:t>
                        </m:r>
                      </m:e>
                      <m:sub>
                        <m:r>
                          <a:rPr lang="en-US" altLang="ko-KR" i="1" dirty="0">
                            <a:latin typeface="Cambria Math" panose="02040503050406030204" pitchFamily="18" charset="0"/>
                            <a:ea typeface="Cambria Math" panose="02040503050406030204" pitchFamily="18" charset="0"/>
                          </a:rPr>
                          <m:t>1</m:t>
                        </m:r>
                      </m:sub>
                    </m:sSub>
                    <m:r>
                      <a:rPr lang="en-US" altLang="ko-KR" i="1" dirty="0">
                        <a:latin typeface="Cambria Math" panose="02040503050406030204" pitchFamily="18" charset="0"/>
                        <a:ea typeface="Cambria Math" panose="02040503050406030204" pitchFamily="18" charset="0"/>
                      </a:rPr>
                      <m:t>⋯</m:t>
                    </m:r>
                    <m:sSub>
                      <m:sSubPr>
                        <m:ctrlPr>
                          <a:rPr lang="en-US" altLang="ko-KR" i="1" dirty="0">
                            <a:latin typeface="Cambria Math" panose="02040503050406030204" pitchFamily="18" charset="0"/>
                            <a:ea typeface="Cambria Math" panose="02040503050406030204" pitchFamily="18" charset="0"/>
                          </a:rPr>
                        </m:ctrlPr>
                      </m:sSubPr>
                      <m:e>
                        <m:r>
                          <a:rPr lang="en-US" altLang="ko-KR" b="1" dirty="0">
                            <a:latin typeface="Cambria Math" panose="02040503050406030204" pitchFamily="18" charset="0"/>
                            <a:ea typeface="Cambria Math" panose="02040503050406030204" pitchFamily="18" charset="0"/>
                          </a:rPr>
                          <m:t>𝐒</m:t>
                        </m:r>
                      </m:e>
                      <m:sub>
                        <m:r>
                          <a:rPr lang="en-US" altLang="ko-KR" i="1" dirty="0">
                            <a:latin typeface="Cambria Math" panose="02040503050406030204" pitchFamily="18" charset="0"/>
                            <a:ea typeface="Cambria Math" panose="02040503050406030204" pitchFamily="18" charset="0"/>
                          </a:rPr>
                          <m:t>𝑚</m:t>
                        </m:r>
                      </m:sub>
                    </m:sSub>
                  </m:oMath>
                </a14:m>
                <a:r>
                  <a:rPr kumimoji="1" lang="ko-KR" altLang="en-US" dirty="0"/>
                  <a:t> 을 합성한 </a:t>
                </a:r>
                <a14:m>
                  <m:oMath xmlns:m="http://schemas.openxmlformats.org/officeDocument/2006/math">
                    <m:sSup>
                      <m:sSupPr>
                        <m:ctrlPr>
                          <a:rPr lang="en-US" altLang="ko-KR" b="0" i="1" dirty="0" smtClean="0">
                            <a:latin typeface="Cambria Math" panose="02040503050406030204" pitchFamily="18" charset="0"/>
                            <a:ea typeface="Cambria Math" panose="02040503050406030204" pitchFamily="18" charset="0"/>
                          </a:rPr>
                        </m:ctrlPr>
                      </m:sSupPr>
                      <m:e>
                        <m:d>
                          <m:dPr>
                            <m:ctrlPr>
                              <a:rPr lang="en-US" altLang="ko-KR" b="0" i="1" dirty="0" smtClean="0">
                                <a:latin typeface="Cambria Math" panose="02040503050406030204" pitchFamily="18" charset="0"/>
                              </a:rPr>
                            </m:ctrlPr>
                          </m:dPr>
                          <m:e>
                            <m:sSub>
                              <m:sSubPr>
                                <m:ctrlPr>
                                  <a:rPr lang="en-US" altLang="ko-KR" b="0" i="1" dirty="0" smtClean="0">
                                    <a:latin typeface="Cambria Math" panose="02040503050406030204" pitchFamily="18" charset="0"/>
                                  </a:rPr>
                                </m:ctrlPr>
                              </m:sSubPr>
                              <m:e>
                                <m:r>
                                  <a:rPr lang="en-US" altLang="ko-KR" b="1" i="0" dirty="0" smtClean="0">
                                    <a:latin typeface="Cambria Math" panose="02040503050406030204" pitchFamily="18" charset="0"/>
                                  </a:rPr>
                                  <m:t>𝐓</m:t>
                                </m:r>
                              </m:e>
                              <m:sub>
                                <m:r>
                                  <a:rPr lang="en-US" altLang="ko-KR" b="0" i="1" dirty="0" smtClean="0">
                                    <a:latin typeface="Cambria Math" panose="02040503050406030204" pitchFamily="18" charset="0"/>
                                  </a:rPr>
                                  <m:t>1</m:t>
                                </m:r>
                              </m:sub>
                            </m:sSub>
                            <m:r>
                              <a:rPr lang="en-US" altLang="ko-KR" b="0" i="1" dirty="0" smtClean="0">
                                <a:latin typeface="Cambria Math" panose="02040503050406030204" pitchFamily="18" charset="0"/>
                                <a:ea typeface="Cambria Math" panose="02040503050406030204" pitchFamily="18" charset="0"/>
                              </a:rPr>
                              <m:t>⋯</m:t>
                            </m:r>
                            <m:sSub>
                              <m:sSubPr>
                                <m:ctrlPr>
                                  <a:rPr lang="en-US" altLang="ko-KR" b="0" i="1" dirty="0" smtClean="0">
                                    <a:latin typeface="Cambria Math" panose="02040503050406030204" pitchFamily="18" charset="0"/>
                                    <a:ea typeface="Cambria Math" panose="02040503050406030204" pitchFamily="18" charset="0"/>
                                  </a:rPr>
                                </m:ctrlPr>
                              </m:sSubPr>
                              <m:e>
                                <m:r>
                                  <a:rPr lang="en-US" altLang="ko-KR" b="1" i="0" dirty="0" smtClean="0">
                                    <a:latin typeface="Cambria Math" panose="02040503050406030204" pitchFamily="18" charset="0"/>
                                    <a:ea typeface="Cambria Math" panose="02040503050406030204" pitchFamily="18" charset="0"/>
                                  </a:rPr>
                                  <m:t>𝐓</m:t>
                                </m:r>
                              </m:e>
                              <m:sub>
                                <m:r>
                                  <a:rPr lang="en-US" altLang="ko-KR" b="0" i="1" dirty="0" smtClean="0">
                                    <a:latin typeface="Cambria Math" panose="02040503050406030204" pitchFamily="18" charset="0"/>
                                    <a:ea typeface="Cambria Math" panose="02040503050406030204" pitchFamily="18" charset="0"/>
                                  </a:rPr>
                                  <m:t>𝑛</m:t>
                                </m:r>
                              </m:sub>
                            </m:sSub>
                          </m:e>
                        </m:d>
                      </m:e>
                      <m:sup>
                        <m:r>
                          <a:rPr lang="en-US" altLang="ko-KR" b="0" i="1" dirty="0" smtClean="0">
                            <a:latin typeface="Cambria Math" panose="02040503050406030204" pitchFamily="18" charset="0"/>
                            <a:ea typeface="Cambria Math" panose="02040503050406030204" pitchFamily="18" charset="0"/>
                          </a:rPr>
                          <m:t>−1</m:t>
                        </m:r>
                      </m:sup>
                    </m:sSup>
                    <m:sSub>
                      <m:sSubPr>
                        <m:ctrlPr>
                          <a:rPr lang="en-US" altLang="ko-KR" b="0" i="1" dirty="0" smtClean="0">
                            <a:latin typeface="Cambria Math" panose="02040503050406030204" pitchFamily="18" charset="0"/>
                            <a:ea typeface="Cambria Math" panose="02040503050406030204" pitchFamily="18" charset="0"/>
                          </a:rPr>
                        </m:ctrlPr>
                      </m:sSubPr>
                      <m:e>
                        <m:r>
                          <a:rPr lang="en-US" altLang="ko-KR" b="1" i="0" dirty="0" smtClean="0">
                            <a:latin typeface="Cambria Math" panose="02040503050406030204" pitchFamily="18" charset="0"/>
                            <a:ea typeface="Cambria Math" panose="02040503050406030204" pitchFamily="18" charset="0"/>
                          </a:rPr>
                          <m:t>𝐒</m:t>
                        </m:r>
                      </m:e>
                      <m:sub>
                        <m:r>
                          <a:rPr lang="en-US" altLang="ko-KR" b="0" i="1" dirty="0" smtClean="0">
                            <a:latin typeface="Cambria Math" panose="02040503050406030204" pitchFamily="18" charset="0"/>
                            <a:ea typeface="Cambria Math" panose="02040503050406030204" pitchFamily="18" charset="0"/>
                          </a:rPr>
                          <m:t>1</m:t>
                        </m:r>
                      </m:sub>
                    </m:sSub>
                    <m:r>
                      <a:rPr lang="en-US" altLang="ko-KR" b="0" i="1" dirty="0" smtClean="0">
                        <a:latin typeface="Cambria Math" panose="02040503050406030204" pitchFamily="18" charset="0"/>
                        <a:ea typeface="Cambria Math" panose="02040503050406030204" pitchFamily="18" charset="0"/>
                      </a:rPr>
                      <m:t>⋯</m:t>
                    </m:r>
                    <m:sSub>
                      <m:sSubPr>
                        <m:ctrlPr>
                          <a:rPr lang="en-US" altLang="ko-KR" b="0" i="1" dirty="0" smtClean="0">
                            <a:latin typeface="Cambria Math" panose="02040503050406030204" pitchFamily="18" charset="0"/>
                            <a:ea typeface="Cambria Math" panose="02040503050406030204" pitchFamily="18" charset="0"/>
                          </a:rPr>
                        </m:ctrlPr>
                      </m:sSubPr>
                      <m:e>
                        <m:r>
                          <a:rPr lang="en-US" altLang="ko-KR" b="1" i="0" dirty="0" smtClean="0">
                            <a:latin typeface="Cambria Math" panose="02040503050406030204" pitchFamily="18" charset="0"/>
                            <a:ea typeface="Cambria Math" panose="02040503050406030204" pitchFamily="18" charset="0"/>
                          </a:rPr>
                          <m:t>𝐒</m:t>
                        </m:r>
                      </m:e>
                      <m:sub>
                        <m:r>
                          <a:rPr lang="en-US" altLang="ko-KR" b="0" i="1" dirty="0" smtClean="0">
                            <a:latin typeface="Cambria Math" panose="02040503050406030204" pitchFamily="18" charset="0"/>
                            <a:ea typeface="Cambria Math" panose="02040503050406030204" pitchFamily="18" charset="0"/>
                          </a:rPr>
                          <m:t>𝑚</m:t>
                        </m:r>
                      </m:sub>
                    </m:sSub>
                  </m:oMath>
                </a14:m>
                <a:r>
                  <a:rPr kumimoji="1" lang="ko-KR" altLang="en-US" dirty="0"/>
                  <a:t> </a:t>
                </a:r>
                <a:r>
                  <a:rPr kumimoji="1" lang="ko-KR" altLang="en-US" dirty="0" err="1"/>
                  <a:t>으로</a:t>
                </a:r>
                <a:r>
                  <a:rPr kumimoji="1" lang="ko-KR" altLang="en-US" dirty="0"/>
                  <a:t> 볼 수 있다</a:t>
                </a:r>
                <a:r>
                  <a:rPr kumimoji="1" lang="en-US" altLang="ko-KR" dirty="0"/>
                  <a:t>.</a:t>
                </a:r>
                <a:r>
                  <a:rPr kumimoji="1" lang="ko-KR" altLang="en-US" dirty="0"/>
                  <a:t> </a:t>
                </a:r>
                <a:endParaRPr kumimoji="1" lang="en-US" altLang="ko-KR" dirty="0"/>
              </a:p>
              <a:p>
                <a:r>
                  <a:rPr kumimoji="1" lang="ko-KR" altLang="en-US" dirty="0"/>
                  <a:t>그런데 사실 </a:t>
                </a:r>
                <a:r>
                  <a:rPr kumimoji="1" lang="en-US" altLang="ko-KR" dirty="0"/>
                  <a:t>root</a:t>
                </a:r>
                <a:r>
                  <a:rPr kumimoji="1" lang="ko-KR" altLang="en-US" dirty="0"/>
                  <a:t>까지 올라올 필요가 없으며</a:t>
                </a:r>
                <a:r>
                  <a:rPr kumimoji="1" lang="en-US" altLang="ko-KR" dirty="0"/>
                  <a:t>,</a:t>
                </a:r>
                <a:r>
                  <a:rPr kumimoji="1" lang="ko-KR" altLang="en-US" dirty="0"/>
                  <a:t> 두 </a:t>
                </a:r>
                <a:r>
                  <a:rPr kumimoji="1" lang="en-US" altLang="ko-KR" dirty="0"/>
                  <a:t>leaf node</a:t>
                </a:r>
                <a:r>
                  <a:rPr kumimoji="1" lang="ko-KR" altLang="en-US" dirty="0"/>
                  <a:t>의 </a:t>
                </a:r>
                <a:r>
                  <a:rPr kumimoji="1" lang="en-US" altLang="ko-KR" dirty="0"/>
                  <a:t>LCA (Lowest Common Ancestor) </a:t>
                </a:r>
                <a:r>
                  <a:rPr kumimoji="1" lang="ko-KR" altLang="en-US" dirty="0"/>
                  <a:t>까지만 올라오면 된다</a:t>
                </a:r>
                <a:r>
                  <a:rPr kumimoji="1" lang="en-US" altLang="ko-KR" dirty="0"/>
                  <a:t>.</a:t>
                </a:r>
                <a:r>
                  <a:rPr kumimoji="1" lang="ko-KR" altLang="en-US" dirty="0"/>
                  <a:t> </a:t>
                </a:r>
                <a:endParaRPr kumimoji="1" lang="en-US" altLang="ko-KR" dirty="0"/>
              </a:p>
              <a:p>
                <a:endParaRPr kumimoji="1" lang="en-US" altLang="ko-KR" dirty="0"/>
              </a:p>
              <a:p>
                <a:r>
                  <a:rPr kumimoji="1" lang="en" altLang="ko-KR" dirty="0"/>
                  <a:t>Now consider the generalized relative transformation that represents the coordinates of object-1 in the local reference frame of object-2. </a:t>
                </a:r>
              </a:p>
              <a:p>
                <a:r>
                  <a:rPr kumimoji="1" lang="en-US" altLang="ko-KR" dirty="0"/>
                  <a:t>Let </a:t>
                </a:r>
                <a:r>
                  <a:rPr kumimoji="1" lang="en" altLang="ko-KR" dirty="0"/>
                  <a:t>𝐓_1⋯𝐓_𝑛 be </a:t>
                </a:r>
                <a:r>
                  <a:rPr kumimoji="1" lang="en-US" altLang="ko-KR" dirty="0"/>
                  <a:t>the </a:t>
                </a:r>
                <a:r>
                  <a:rPr kumimoji="1" lang="en" altLang="ko-KR" dirty="0"/>
                  <a:t>composite transformation from the root of the scene graph to the object-2 node, and</a:t>
                </a:r>
              </a:p>
              <a:p>
                <a:r>
                  <a:rPr kumimoji="1" lang="en" altLang="ko-KR" dirty="0"/>
                  <a:t>𝐒_1⋯𝐒_𝑚 be the composite transformation from root to object-1, </a:t>
                </a:r>
              </a:p>
              <a:p>
                <a:r>
                  <a:rPr kumimoji="1" lang="en" altLang="ko-KR" dirty="0"/>
                  <a:t>Then, the coordinates of object-1 in the local reference frame of object-2 is: (𝐓_1⋯𝐓_𝑛 )^(-1) 𝐒_1⋯𝐒_𝑚. </a:t>
                </a:r>
              </a:p>
              <a:p>
                <a:r>
                  <a:rPr kumimoji="1" lang="en" altLang="ko-KR" dirty="0"/>
                  <a:t>However, we don't actually need to go all the way up to the root, we only need to go up to the LCA (Lowest Common Ancestor) of the two leaf nodes. </a:t>
                </a:r>
              </a:p>
              <a:p>
                <a:endParaRPr kumimoji="1" lang="ko-KR" altLang="en-US" dirty="0"/>
              </a:p>
            </p:txBody>
          </p:sp>
        </mc:Choice>
        <mc:Fallback xmlns="">
          <p:sp>
            <p:nvSpPr>
              <p:cNvPr id="3" name="슬라이드 노트 개체 틀 2"/>
              <p:cNvSpPr>
                <a:spLocks noGrp="1"/>
              </p:cNvSpPr>
              <p:nvPr>
                <p:ph type="body" idx="1"/>
              </p:nvPr>
            </p:nvSpPr>
            <p:spPr/>
            <p:txBody>
              <a:bodyPr/>
              <a:lstStyle/>
              <a:p>
                <a:r>
                  <a:rPr kumimoji="1" lang="ko-KR" altLang="en-US" dirty="0"/>
                  <a:t>이제 </a:t>
                </a:r>
                <a:r>
                  <a:rPr kumimoji="1" lang="en-US" altLang="ko-KR" dirty="0"/>
                  <a:t>object-1 </a:t>
                </a:r>
                <a:r>
                  <a:rPr kumimoji="1" lang="ko-KR" altLang="en-US" dirty="0"/>
                  <a:t>의 </a:t>
                </a:r>
                <a:r>
                  <a:rPr kumimoji="1" lang="en-US" altLang="ko-KR" dirty="0"/>
                  <a:t>coordinates</a:t>
                </a:r>
                <a:r>
                  <a:rPr kumimoji="1" lang="ko-KR" altLang="en-US" dirty="0"/>
                  <a:t> </a:t>
                </a:r>
                <a:r>
                  <a:rPr kumimoji="1" lang="ko-KR" altLang="en-US" dirty="0" err="1"/>
                  <a:t>를</a:t>
                </a:r>
                <a:r>
                  <a:rPr kumimoji="1" lang="ko-KR" altLang="en-US" dirty="0"/>
                  <a:t> </a:t>
                </a:r>
                <a:r>
                  <a:rPr kumimoji="1" lang="en-US" altLang="ko-KR" dirty="0"/>
                  <a:t>object-2</a:t>
                </a:r>
                <a:r>
                  <a:rPr kumimoji="1" lang="ko-KR" altLang="en-US" dirty="0"/>
                  <a:t> 의 </a:t>
                </a:r>
                <a:r>
                  <a:rPr kumimoji="1" lang="en-US" altLang="ko-KR" dirty="0"/>
                  <a:t>local reference frame</a:t>
                </a:r>
                <a:r>
                  <a:rPr kumimoji="1" lang="ko-KR" altLang="en-US" dirty="0"/>
                  <a:t> 에서 나타내는 일반화 된 </a:t>
                </a:r>
                <a:r>
                  <a:rPr kumimoji="1" lang="en-US" altLang="ko-KR" dirty="0"/>
                  <a:t>relative transformation </a:t>
                </a:r>
                <a:r>
                  <a:rPr kumimoji="1" lang="ko-KR" altLang="en-US" dirty="0"/>
                  <a:t>을 고려해 본다</a:t>
                </a:r>
                <a:r>
                  <a:rPr kumimoji="1" lang="en-US" altLang="ko-KR" dirty="0"/>
                  <a:t>.</a:t>
                </a:r>
                <a:r>
                  <a:rPr kumimoji="1" lang="ko-KR" altLang="en-US" dirty="0"/>
                  <a:t> </a:t>
                </a:r>
                <a:endParaRPr kumimoji="1" lang="en-US" altLang="ko-KR" dirty="0"/>
              </a:p>
              <a:p>
                <a:r>
                  <a:rPr kumimoji="1" lang="ko-KR" altLang="en-US" dirty="0"/>
                  <a:t>간단히 요약하면 </a:t>
                </a:r>
                <a:r>
                  <a:rPr kumimoji="1" lang="en-US" altLang="ko-KR" dirty="0"/>
                  <a:t>scene graph</a:t>
                </a:r>
                <a:r>
                  <a:rPr kumimoji="1" lang="ko-KR" altLang="en-US" dirty="0"/>
                  <a:t>의 </a:t>
                </a:r>
                <a:r>
                  <a:rPr kumimoji="1" lang="en-US" altLang="ko-KR" dirty="0"/>
                  <a:t>root</a:t>
                </a:r>
                <a:r>
                  <a:rPr kumimoji="1" lang="ko-KR" altLang="en-US" dirty="0"/>
                  <a:t>로 </a:t>
                </a:r>
                <a:r>
                  <a:rPr kumimoji="1" lang="ko-KR" altLang="en-US" dirty="0" err="1"/>
                  <a:t>부터</a:t>
                </a:r>
                <a:r>
                  <a:rPr kumimoji="1" lang="ko-KR" altLang="en-US" dirty="0"/>
                  <a:t> </a:t>
                </a:r>
                <a:r>
                  <a:rPr kumimoji="1" lang="en-US" altLang="ko-KR" dirty="0"/>
                  <a:t>object-2</a:t>
                </a:r>
                <a:r>
                  <a:rPr kumimoji="1" lang="ko-KR" altLang="en-US" dirty="0"/>
                  <a:t> </a:t>
                </a:r>
                <a:r>
                  <a:rPr kumimoji="1" lang="en-US" altLang="ko-KR" dirty="0"/>
                  <a:t>node</a:t>
                </a:r>
                <a:r>
                  <a:rPr kumimoji="1" lang="ko-KR" altLang="en-US" dirty="0"/>
                  <a:t> 까지의 </a:t>
                </a:r>
                <a:r>
                  <a:rPr kumimoji="1" lang="en-US" altLang="ko-KR" dirty="0"/>
                  <a:t>composite transformation</a:t>
                </a:r>
                <a:r>
                  <a:rPr kumimoji="1" lang="ko-KR" altLang="en-US" dirty="0"/>
                  <a:t>의 </a:t>
                </a:r>
                <a:r>
                  <a:rPr kumimoji="1" lang="en-US" altLang="ko-KR" dirty="0"/>
                  <a:t>inverse, </a:t>
                </a:r>
                <a:r>
                  <a:rPr kumimoji="1" lang="ko-KR" altLang="en-US" dirty="0"/>
                  <a:t>즉</a:t>
                </a:r>
                <a:r>
                  <a:rPr kumimoji="1" lang="en-US" altLang="ko-KR" dirty="0"/>
                  <a:t>,</a:t>
                </a:r>
                <a:r>
                  <a:rPr kumimoji="1" lang="ko-KR" altLang="en-US" dirty="0"/>
                  <a:t> </a:t>
                </a:r>
                <a:r>
                  <a:rPr lang="en-US" altLang="ko-KR" b="0" i="0" dirty="0">
                    <a:latin typeface="Cambria Math" panose="02040503050406030204" pitchFamily="18" charset="0"/>
                  </a:rPr>
                  <a:t>(</a:t>
                </a:r>
                <a:r>
                  <a:rPr lang="en-US" altLang="ko-KR" b="1" i="0" dirty="0">
                    <a:latin typeface="Cambria Math" panose="02040503050406030204" pitchFamily="18" charset="0"/>
                  </a:rPr>
                  <a:t>𝐓</a:t>
                </a:r>
                <a:r>
                  <a:rPr lang="en-US" altLang="ko-KR" b="0" i="0" dirty="0">
                    <a:latin typeface="Cambria Math" panose="02040503050406030204" pitchFamily="18" charset="0"/>
                  </a:rPr>
                  <a:t>_1</a:t>
                </a:r>
                <a:r>
                  <a:rPr lang="en-US" altLang="ko-KR" b="0" i="0" dirty="0">
                    <a:latin typeface="Cambria Math" panose="02040503050406030204" pitchFamily="18" charset="0"/>
                    <a:ea typeface="Cambria Math" panose="02040503050406030204" pitchFamily="18" charset="0"/>
                  </a:rPr>
                  <a:t>⋯</a:t>
                </a:r>
                <a:r>
                  <a:rPr lang="en-US" altLang="ko-KR" b="1" i="0" dirty="0">
                    <a:latin typeface="Cambria Math" panose="02040503050406030204" pitchFamily="18" charset="0"/>
                    <a:ea typeface="Cambria Math" panose="02040503050406030204" pitchFamily="18" charset="0"/>
                  </a:rPr>
                  <a:t>𝐓</a:t>
                </a:r>
                <a:r>
                  <a:rPr lang="en-US" altLang="ko-KR" b="0" i="0" dirty="0">
                    <a:latin typeface="Cambria Math" panose="02040503050406030204" pitchFamily="18" charset="0"/>
                    <a:ea typeface="Cambria Math" panose="02040503050406030204" pitchFamily="18" charset="0"/>
                  </a:rPr>
                  <a:t>_𝑛 )^(−1)</a:t>
                </a:r>
                <a:r>
                  <a:rPr kumimoji="1" lang="ko-KR" altLang="en-US" dirty="0"/>
                  <a:t> 와 </a:t>
                </a:r>
                <a:r>
                  <a:rPr kumimoji="1" lang="en-US" altLang="ko-KR" dirty="0"/>
                  <a:t>root</a:t>
                </a:r>
                <a:r>
                  <a:rPr kumimoji="1" lang="ko-KR" altLang="en-US" baseline="0" dirty="0"/>
                  <a:t> </a:t>
                </a:r>
                <a:r>
                  <a:rPr kumimoji="1" lang="ko-KR" altLang="en-US" baseline="0" dirty="0" err="1"/>
                  <a:t>으로</a:t>
                </a:r>
                <a:r>
                  <a:rPr kumimoji="1" lang="ko-KR" altLang="en-US" baseline="0" dirty="0"/>
                  <a:t> </a:t>
                </a:r>
                <a:r>
                  <a:rPr kumimoji="1" lang="ko-KR" altLang="en-US" baseline="0" dirty="0" err="1"/>
                  <a:t>부터</a:t>
                </a:r>
                <a:r>
                  <a:rPr kumimoji="1" lang="ko-KR" altLang="en-US" baseline="0" dirty="0"/>
                  <a:t> </a:t>
                </a:r>
                <a:r>
                  <a:rPr kumimoji="1" lang="en-US" altLang="ko-KR" baseline="0" dirty="0"/>
                  <a:t>object-1</a:t>
                </a:r>
                <a:r>
                  <a:rPr kumimoji="1" lang="ko-KR" altLang="en-US" baseline="0" dirty="0"/>
                  <a:t>까지의 </a:t>
                </a:r>
                <a:r>
                  <a:rPr kumimoji="1" lang="en-US" altLang="ko-KR" baseline="0" dirty="0"/>
                  <a:t>composite transformation</a:t>
                </a:r>
                <a:r>
                  <a:rPr kumimoji="1" lang="ko-KR" altLang="en-US" baseline="0" dirty="0"/>
                  <a:t>인 </a:t>
                </a:r>
                <a:r>
                  <a:rPr lang="en-US" altLang="ko-KR" b="1" i="0" dirty="0">
                    <a:latin typeface="Cambria Math" panose="02040503050406030204" pitchFamily="18" charset="0"/>
                    <a:ea typeface="Cambria Math" panose="02040503050406030204" pitchFamily="18" charset="0"/>
                  </a:rPr>
                  <a:t>𝐒_</a:t>
                </a:r>
                <a:r>
                  <a:rPr lang="en-US" altLang="ko-KR" i="0" dirty="0">
                    <a:latin typeface="Cambria Math" panose="02040503050406030204" pitchFamily="18" charset="0"/>
                    <a:ea typeface="Cambria Math" panose="02040503050406030204" pitchFamily="18" charset="0"/>
                  </a:rPr>
                  <a:t>1⋯</a:t>
                </a:r>
                <a:r>
                  <a:rPr lang="en-US" altLang="ko-KR" b="1" i="0" dirty="0">
                    <a:latin typeface="Cambria Math" panose="02040503050406030204" pitchFamily="18" charset="0"/>
                    <a:ea typeface="Cambria Math" panose="02040503050406030204" pitchFamily="18" charset="0"/>
                  </a:rPr>
                  <a:t>𝐒_</a:t>
                </a:r>
                <a:r>
                  <a:rPr lang="en-US" altLang="ko-KR" i="0" dirty="0">
                    <a:latin typeface="Cambria Math" panose="02040503050406030204" pitchFamily="18" charset="0"/>
                    <a:ea typeface="Cambria Math" panose="02040503050406030204" pitchFamily="18" charset="0"/>
                  </a:rPr>
                  <a:t>𝑚</a:t>
                </a:r>
                <a:r>
                  <a:rPr kumimoji="1" lang="ko-KR" altLang="en-US" dirty="0"/>
                  <a:t> 을 합성한 </a:t>
                </a:r>
                <a:r>
                  <a:rPr lang="en-US" altLang="ko-KR" b="0" i="0" dirty="0">
                    <a:latin typeface="Cambria Math" panose="02040503050406030204" pitchFamily="18" charset="0"/>
                  </a:rPr>
                  <a:t>(</a:t>
                </a:r>
                <a:r>
                  <a:rPr lang="en-US" altLang="ko-KR" b="1" i="0" dirty="0">
                    <a:latin typeface="Cambria Math" panose="02040503050406030204" pitchFamily="18" charset="0"/>
                  </a:rPr>
                  <a:t>𝐓</a:t>
                </a:r>
                <a:r>
                  <a:rPr lang="en-US" altLang="ko-KR" b="0" i="0" dirty="0">
                    <a:latin typeface="Cambria Math" panose="02040503050406030204" pitchFamily="18" charset="0"/>
                  </a:rPr>
                  <a:t>_1</a:t>
                </a:r>
                <a:r>
                  <a:rPr lang="en-US" altLang="ko-KR" b="0" i="0" dirty="0">
                    <a:latin typeface="Cambria Math" panose="02040503050406030204" pitchFamily="18" charset="0"/>
                    <a:ea typeface="Cambria Math" panose="02040503050406030204" pitchFamily="18" charset="0"/>
                  </a:rPr>
                  <a:t>⋯</a:t>
                </a:r>
                <a:r>
                  <a:rPr lang="en-US" altLang="ko-KR" b="1" i="0" dirty="0">
                    <a:latin typeface="Cambria Math" panose="02040503050406030204" pitchFamily="18" charset="0"/>
                    <a:ea typeface="Cambria Math" panose="02040503050406030204" pitchFamily="18" charset="0"/>
                  </a:rPr>
                  <a:t>𝐓</a:t>
                </a:r>
                <a:r>
                  <a:rPr lang="en-US" altLang="ko-KR" b="0" i="0" dirty="0">
                    <a:latin typeface="Cambria Math" panose="02040503050406030204" pitchFamily="18" charset="0"/>
                    <a:ea typeface="Cambria Math" panose="02040503050406030204" pitchFamily="18" charset="0"/>
                  </a:rPr>
                  <a:t>_𝑛 )^(−1) </a:t>
                </a:r>
                <a:r>
                  <a:rPr lang="en-US" altLang="ko-KR" b="1" i="0" dirty="0">
                    <a:latin typeface="Cambria Math" panose="02040503050406030204" pitchFamily="18" charset="0"/>
                    <a:ea typeface="Cambria Math" panose="02040503050406030204" pitchFamily="18" charset="0"/>
                  </a:rPr>
                  <a:t>𝐒</a:t>
                </a:r>
                <a:r>
                  <a:rPr lang="en-US" altLang="ko-KR" b="0" i="0" dirty="0">
                    <a:latin typeface="Cambria Math" panose="02040503050406030204" pitchFamily="18" charset="0"/>
                    <a:ea typeface="Cambria Math" panose="02040503050406030204" pitchFamily="18" charset="0"/>
                  </a:rPr>
                  <a:t>_1⋯</a:t>
                </a:r>
                <a:r>
                  <a:rPr lang="en-US" altLang="ko-KR" b="1" i="0" dirty="0">
                    <a:latin typeface="Cambria Math" panose="02040503050406030204" pitchFamily="18" charset="0"/>
                    <a:ea typeface="Cambria Math" panose="02040503050406030204" pitchFamily="18" charset="0"/>
                  </a:rPr>
                  <a:t>𝐒</a:t>
                </a:r>
                <a:r>
                  <a:rPr lang="en-US" altLang="ko-KR" b="0" i="0" dirty="0">
                    <a:latin typeface="Cambria Math" panose="02040503050406030204" pitchFamily="18" charset="0"/>
                    <a:ea typeface="Cambria Math" panose="02040503050406030204" pitchFamily="18" charset="0"/>
                  </a:rPr>
                  <a:t>_𝑚</a:t>
                </a:r>
                <a:r>
                  <a:rPr kumimoji="1" lang="ko-KR" altLang="en-US" dirty="0"/>
                  <a:t> </a:t>
                </a:r>
                <a:r>
                  <a:rPr kumimoji="1" lang="ko-KR" altLang="en-US" dirty="0" err="1"/>
                  <a:t>으로</a:t>
                </a:r>
                <a:r>
                  <a:rPr kumimoji="1" lang="ko-KR" altLang="en-US" dirty="0"/>
                  <a:t> 볼 수 있다</a:t>
                </a:r>
                <a:r>
                  <a:rPr kumimoji="1" lang="en-US" altLang="ko-KR" dirty="0"/>
                  <a:t>.</a:t>
                </a:r>
                <a:r>
                  <a:rPr kumimoji="1" lang="ko-KR" altLang="en-US" dirty="0"/>
                  <a:t> </a:t>
                </a:r>
                <a:endParaRPr kumimoji="1" lang="en-US" altLang="ko-KR" dirty="0"/>
              </a:p>
              <a:p>
                <a:r>
                  <a:rPr kumimoji="1" lang="ko-KR" altLang="en-US" dirty="0"/>
                  <a:t>그런데 사실 </a:t>
                </a:r>
                <a:r>
                  <a:rPr kumimoji="1" lang="en-US" altLang="ko-KR" dirty="0"/>
                  <a:t>root</a:t>
                </a:r>
                <a:r>
                  <a:rPr kumimoji="1" lang="ko-KR" altLang="en-US" dirty="0"/>
                  <a:t>까지 올라올 필요가 없으며</a:t>
                </a:r>
                <a:r>
                  <a:rPr kumimoji="1" lang="en-US" altLang="ko-KR" dirty="0"/>
                  <a:t>,</a:t>
                </a:r>
                <a:r>
                  <a:rPr kumimoji="1" lang="ko-KR" altLang="en-US" dirty="0"/>
                  <a:t> 두 </a:t>
                </a:r>
                <a:r>
                  <a:rPr kumimoji="1" lang="en-US" altLang="ko-KR" dirty="0"/>
                  <a:t>leaf node</a:t>
                </a:r>
                <a:r>
                  <a:rPr kumimoji="1" lang="ko-KR" altLang="en-US" dirty="0"/>
                  <a:t>의 </a:t>
                </a:r>
                <a:r>
                  <a:rPr kumimoji="1" lang="en-US" altLang="ko-KR" dirty="0"/>
                  <a:t>LCA (Lowest Common Ancestor) </a:t>
                </a:r>
                <a:r>
                  <a:rPr kumimoji="1" lang="ko-KR" altLang="en-US" dirty="0"/>
                  <a:t>까지만 올라오면 된다</a:t>
                </a:r>
                <a:r>
                  <a:rPr kumimoji="1" lang="en-US" altLang="ko-KR" dirty="0"/>
                  <a:t>.</a:t>
                </a:r>
                <a:r>
                  <a:rPr kumimoji="1" lang="ko-KR" altLang="en-US" dirty="0"/>
                  <a:t> </a:t>
                </a:r>
                <a:endParaRPr kumimoji="1" lang="en-US" altLang="ko-KR" dirty="0"/>
              </a:p>
              <a:p>
                <a:endParaRPr kumimoji="1" lang="en-US" altLang="ko-KR" dirty="0"/>
              </a:p>
              <a:p>
                <a:r>
                  <a:rPr kumimoji="1" lang="en" altLang="ko-KR" dirty="0"/>
                  <a:t>Now consider the generalized relative transformation that represents the coordinates of object-1 in the local reference frame of object-2. </a:t>
                </a:r>
              </a:p>
              <a:p>
                <a:r>
                  <a:rPr kumimoji="1" lang="en-US" altLang="ko-KR" dirty="0"/>
                  <a:t>Let </a:t>
                </a:r>
                <a:r>
                  <a:rPr kumimoji="1" lang="en" altLang="ko-KR" dirty="0"/>
                  <a:t>𝐓_1⋯𝐓_𝑛 be </a:t>
                </a:r>
                <a:r>
                  <a:rPr kumimoji="1" lang="en-US" altLang="ko-KR" dirty="0"/>
                  <a:t>the </a:t>
                </a:r>
                <a:r>
                  <a:rPr kumimoji="1" lang="en" altLang="ko-KR" dirty="0"/>
                  <a:t>composite transformation from the root of the scene graph to the object-2 node, and</a:t>
                </a:r>
              </a:p>
              <a:p>
                <a:r>
                  <a:rPr kumimoji="1" lang="en" altLang="ko-KR" dirty="0"/>
                  <a:t>𝐒_1⋯𝐒_𝑚 be the composite transformation from root to object-1, </a:t>
                </a:r>
              </a:p>
              <a:p>
                <a:r>
                  <a:rPr kumimoji="1" lang="en" altLang="ko-KR" dirty="0"/>
                  <a:t>Then, the coordinates of object-1 in the local reference frame of object-2 is: (𝐓_1⋯𝐓_𝑛 )^(-1) 𝐒_1⋯𝐒_𝑚. </a:t>
                </a:r>
              </a:p>
              <a:p>
                <a:r>
                  <a:rPr kumimoji="1" lang="en" altLang="ko-KR" dirty="0"/>
                  <a:t>However, we don't actually need to go all the way up to the root, we only need to go up to the LCA (Lowest Common Ancestor) of the two leaf nodes. </a:t>
                </a:r>
              </a:p>
              <a:p>
                <a:endParaRPr kumimoji="1" lang="ko-KR" altLang="en-US" dirty="0"/>
              </a:p>
            </p:txBody>
          </p:sp>
        </mc:Fallback>
      </mc:AlternateContent>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20</a:t>
            </a:fld>
            <a:endParaRPr kumimoji="1" lang="ko-KR" altLang="en-US"/>
          </a:p>
        </p:txBody>
      </p:sp>
    </p:spTree>
    <p:extLst>
      <p:ext uri="{BB962C8B-B14F-4D97-AF65-F5344CB8AC3E}">
        <p14:creationId xmlns:p14="http://schemas.microsoft.com/office/powerpoint/2010/main" val="2585184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씬 그래프는 기본적으로 트리 구조입니다</a:t>
            </a:r>
            <a:r>
              <a:rPr kumimoji="1" lang="en-US" altLang="ko-KR" dirty="0"/>
              <a:t>.</a:t>
            </a:r>
            <a:r>
              <a:rPr kumimoji="1" lang="ko-KR" altLang="en-US" dirty="0"/>
              <a:t> </a:t>
            </a:r>
            <a:endParaRPr kumimoji="1" lang="en-US" altLang="ko-KR" dirty="0"/>
          </a:p>
          <a:p>
            <a:r>
              <a:rPr kumimoji="1" lang="ko-KR" altLang="en-US" dirty="0"/>
              <a:t>즉</a:t>
            </a:r>
            <a:r>
              <a:rPr kumimoji="1" lang="en-US" altLang="ko-KR" dirty="0"/>
              <a:t>,</a:t>
            </a:r>
            <a:r>
              <a:rPr kumimoji="1" lang="ko-KR" altLang="en-US" dirty="0"/>
              <a:t> 루트 노드가 아닌 모든 노드는 단 하나의 부모 노드를 가집니다</a:t>
            </a:r>
            <a:r>
              <a:rPr kumimoji="1" lang="en-US" altLang="ko-KR" dirty="0"/>
              <a:t>.</a:t>
            </a:r>
            <a:r>
              <a:rPr kumimoji="1" lang="ko-KR" altLang="en-US" dirty="0"/>
              <a:t> </a:t>
            </a:r>
            <a:endParaRPr kumimoji="1" lang="en-US" altLang="ko-KR" dirty="0"/>
          </a:p>
          <a:p>
            <a:r>
              <a:rPr kumimoji="1" lang="ko-KR" altLang="en-US" dirty="0"/>
              <a:t>그러나</a:t>
            </a:r>
            <a:r>
              <a:rPr kumimoji="1" lang="en-US" altLang="ko-KR" dirty="0"/>
              <a:t>,</a:t>
            </a:r>
            <a:r>
              <a:rPr kumimoji="1" lang="ko-KR" altLang="en-US" dirty="0"/>
              <a:t> 자식 노드의 수는 제한없이 가질 수 있습니다</a:t>
            </a:r>
            <a:r>
              <a:rPr kumimoji="1" lang="en-US" altLang="ko-KR" dirty="0"/>
              <a:t>.</a:t>
            </a:r>
            <a:r>
              <a:rPr kumimoji="1" lang="ko-KR" altLang="en-US" dirty="0"/>
              <a:t> </a:t>
            </a:r>
            <a:endParaRPr kumimoji="1" lang="en-US" altLang="ko-KR" dirty="0"/>
          </a:p>
          <a:p>
            <a:r>
              <a:rPr kumimoji="1" lang="ko-KR" altLang="en-US" dirty="0"/>
              <a:t>루트 노드는 </a:t>
            </a:r>
            <a:r>
              <a:rPr kumimoji="1" lang="en-US" altLang="ko-KR" dirty="0"/>
              <a:t>3</a:t>
            </a:r>
            <a:r>
              <a:rPr kumimoji="1" lang="ko-KR" altLang="en-US" dirty="0"/>
              <a:t>차원 </a:t>
            </a:r>
            <a:r>
              <a:rPr kumimoji="1" lang="ko-KR" altLang="en-US" dirty="0" err="1"/>
              <a:t>씬의</a:t>
            </a:r>
            <a:r>
              <a:rPr kumimoji="1" lang="ko-KR" altLang="en-US" dirty="0"/>
              <a:t> 오브젝트들 전체를 나타냅니다</a:t>
            </a:r>
            <a:r>
              <a:rPr kumimoji="1" lang="en-US" altLang="ko-KR" dirty="0"/>
              <a:t>.</a:t>
            </a:r>
          </a:p>
          <a:p>
            <a:r>
              <a:rPr kumimoji="1" lang="ko-KR" altLang="en-US" dirty="0"/>
              <a:t>루트 노드는 월드 또는 가상 우주라고 할 수 있으며</a:t>
            </a:r>
            <a:r>
              <a:rPr kumimoji="1" lang="en-US" altLang="ko-KR" dirty="0"/>
              <a:t>,</a:t>
            </a:r>
            <a:r>
              <a:rPr kumimoji="1" lang="ko-KR" altLang="en-US" dirty="0"/>
              <a:t> 그룹 노드의 특수한 유형이라 할 수 있습니다</a:t>
            </a:r>
            <a:r>
              <a:rPr kumimoji="1" lang="en-US" altLang="ko-KR" dirty="0"/>
              <a:t>.</a:t>
            </a:r>
            <a:r>
              <a:rPr kumimoji="1" lang="ko-KR" altLang="en-US" dirty="0"/>
              <a:t> </a:t>
            </a:r>
            <a:endParaRPr kumimoji="1" lang="en-US" altLang="ko-KR" dirty="0"/>
          </a:p>
          <a:p>
            <a:r>
              <a:rPr kumimoji="1" lang="ko-KR" altLang="en-US" dirty="0"/>
              <a:t>그룹 노드는 트리의 내부 노드입니다</a:t>
            </a:r>
            <a:r>
              <a:rPr kumimoji="1" lang="en-US" altLang="ko-KR" dirty="0"/>
              <a:t>. </a:t>
            </a:r>
          </a:p>
          <a:p>
            <a:r>
              <a:rPr kumimoji="1" lang="ko-KR" altLang="en-US" dirty="0"/>
              <a:t>자식 노드를 제한없이 포함할 수 있으며 오브젝트들의 논리적 그룹을 나타냅니다</a:t>
            </a:r>
            <a:r>
              <a:rPr kumimoji="1" lang="en-US" altLang="ko-KR" dirty="0"/>
              <a:t>. </a:t>
            </a:r>
          </a:p>
          <a:p>
            <a:r>
              <a:rPr kumimoji="1" lang="ko-KR" altLang="en-US" dirty="0"/>
              <a:t>그룹 노드는 기하학적 데이터를 저장하지 않지만 그룹에 적용된 변환 또는 가시성 같은 의미 정보를 포함할 수 있습니다</a:t>
            </a:r>
            <a:r>
              <a:rPr kumimoji="1" lang="en-US" altLang="ko-KR" dirty="0"/>
              <a:t>.  </a:t>
            </a:r>
          </a:p>
          <a:p>
            <a:r>
              <a:rPr kumimoji="1" lang="ko-KR" altLang="en-US" dirty="0"/>
              <a:t>리프 노드는 하나의 오브젝트 또는 오브젝트의 일부를 나타내며</a:t>
            </a:r>
            <a:r>
              <a:rPr kumimoji="1" lang="en-US" altLang="ko-KR" dirty="0"/>
              <a:t>, </a:t>
            </a:r>
            <a:r>
              <a:rPr kumimoji="1" lang="ko-KR" altLang="en-US" dirty="0"/>
              <a:t>의미 정보와 함께 기하학적 정보를 가지고 있습니다</a:t>
            </a:r>
            <a:r>
              <a:rPr kumimoji="1" lang="en-US" altLang="ko-KR" dirty="0"/>
              <a:t>.</a:t>
            </a:r>
            <a:r>
              <a:rPr kumimoji="1" lang="ko-KR" altLang="en-US" dirty="0"/>
              <a:t> </a:t>
            </a:r>
            <a:endParaRPr kumimoji="1" lang="en-US" altLang="ko-KR" dirty="0"/>
          </a:p>
          <a:p>
            <a:r>
              <a:rPr kumimoji="1" lang="ko-KR" altLang="en-US" dirty="0"/>
              <a:t>카메라와 광원도 리프 노드로 표현할 수 있습니다</a:t>
            </a:r>
            <a:r>
              <a:rPr kumimoji="1" lang="en-US" altLang="ko-KR" dirty="0"/>
              <a:t>. </a:t>
            </a:r>
          </a:p>
          <a:p>
            <a:endParaRPr kumimoji="1" lang="en-US" altLang="ko-KR" dirty="0"/>
          </a:p>
          <a:p>
            <a:r>
              <a:rPr kumimoji="1" lang="en" altLang="ko-KR" dirty="0"/>
              <a:t>The scene graph is essentially a tree structure. </a:t>
            </a:r>
          </a:p>
          <a:p>
            <a:r>
              <a:rPr kumimoji="1" lang="en" altLang="ko-KR" dirty="0"/>
              <a:t>This means that every non-root node has only one parent node. </a:t>
            </a:r>
          </a:p>
          <a:p>
            <a:r>
              <a:rPr kumimoji="1" lang="en" altLang="ko-KR" dirty="0"/>
              <a:t>However, it can have an unlimited number of child nodes. </a:t>
            </a:r>
          </a:p>
          <a:p>
            <a:r>
              <a:rPr kumimoji="1" lang="en" altLang="ko-KR" dirty="0"/>
              <a:t>The root node represents the objects in the three-dimensional scene as a whole.</a:t>
            </a:r>
          </a:p>
          <a:p>
            <a:r>
              <a:rPr kumimoji="1" lang="en" altLang="ko-KR" dirty="0"/>
              <a:t>The root node can be thought of as the world or virtual universe, and is a special type of group node. </a:t>
            </a:r>
          </a:p>
          <a:p>
            <a:r>
              <a:rPr kumimoji="1" lang="en" altLang="ko-KR" dirty="0"/>
              <a:t>Group nodes are internal nodes in the tree. </a:t>
            </a:r>
          </a:p>
          <a:p>
            <a:r>
              <a:rPr kumimoji="1" lang="en" altLang="ko-KR" dirty="0"/>
              <a:t>It can contain an unlimited number of child nodes and represents a logical grouping of objects. </a:t>
            </a:r>
          </a:p>
          <a:p>
            <a:r>
              <a:rPr kumimoji="1" lang="en" altLang="ko-KR" dirty="0"/>
              <a:t>Group nodes do not store geometric data, but can contain semantic information such as transformations applied to the group or visibility.  </a:t>
            </a:r>
          </a:p>
          <a:p>
            <a:r>
              <a:rPr kumimoji="1" lang="en" altLang="ko-KR" dirty="0"/>
              <a:t>Leaf nodes represent a single object or part of an object and have geometric information along with semantic information. </a:t>
            </a:r>
          </a:p>
          <a:p>
            <a:r>
              <a:rPr kumimoji="1" lang="en" altLang="ko-KR" dirty="0"/>
              <a:t>Cameras and light sources can also be represented as leaf nodes. </a:t>
            </a:r>
          </a:p>
          <a:p>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3</a:t>
            </a:fld>
            <a:endParaRPr kumimoji="1" lang="ko-KR" altLang="en-US"/>
          </a:p>
        </p:txBody>
      </p:sp>
    </p:spTree>
    <p:extLst>
      <p:ext uri="{BB962C8B-B14F-4D97-AF65-F5344CB8AC3E}">
        <p14:creationId xmlns:p14="http://schemas.microsoft.com/office/powerpoint/2010/main" val="3277680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 예는 서로 연결된 </a:t>
            </a:r>
            <a:r>
              <a:rPr kumimoji="1" lang="en-US" altLang="ko-KR" dirty="0"/>
              <a:t>4</a:t>
            </a:r>
            <a:r>
              <a:rPr kumimoji="1" lang="ko-KR" altLang="en-US" dirty="0"/>
              <a:t>개의 파트로 구성된 시스템입니다</a:t>
            </a:r>
            <a:r>
              <a:rPr kumimoji="1" lang="en-US" altLang="ko-KR" dirty="0"/>
              <a:t>.</a:t>
            </a:r>
            <a:r>
              <a:rPr kumimoji="1" lang="ko-KR" altLang="en-US" dirty="0"/>
              <a:t> </a:t>
            </a:r>
            <a:endParaRPr kumimoji="1" lang="en-US" altLang="ko-KR" dirty="0"/>
          </a:p>
          <a:p>
            <a:r>
              <a:rPr kumimoji="1" lang="ko-KR" altLang="en-US" dirty="0"/>
              <a:t>파트 </a:t>
            </a:r>
            <a:r>
              <a:rPr kumimoji="1" lang="en-US" altLang="ko-KR" dirty="0"/>
              <a:t>2</a:t>
            </a:r>
            <a:r>
              <a:rPr kumimoji="1" lang="ko-KR" altLang="en-US" dirty="0"/>
              <a:t>의 변환은 파트 </a:t>
            </a:r>
            <a:r>
              <a:rPr kumimoji="1" lang="en-US" altLang="ko-KR" dirty="0"/>
              <a:t>3</a:t>
            </a:r>
            <a:r>
              <a:rPr kumimoji="1" lang="ko-KR" altLang="en-US" dirty="0"/>
              <a:t>에도 영향을 미치므로 파트 </a:t>
            </a:r>
            <a:r>
              <a:rPr kumimoji="1" lang="en-US" altLang="ko-KR" dirty="0"/>
              <a:t>2</a:t>
            </a:r>
            <a:r>
              <a:rPr kumimoji="1" lang="ko-KR" altLang="en-US" dirty="0"/>
              <a:t>와 파트 </a:t>
            </a:r>
            <a:r>
              <a:rPr kumimoji="1" lang="en-US" altLang="ko-KR" dirty="0"/>
              <a:t>3</a:t>
            </a:r>
            <a:r>
              <a:rPr kumimoji="1" lang="ko-KR" altLang="en-US" dirty="0" err="1"/>
              <a:t>를</a:t>
            </a:r>
            <a:r>
              <a:rPr kumimoji="1" lang="ko-KR" altLang="en-US" dirty="0"/>
              <a:t> 하나의 그룹인 그룹</a:t>
            </a:r>
            <a:r>
              <a:rPr kumimoji="1" lang="en-US" altLang="ko-KR" dirty="0"/>
              <a:t>2</a:t>
            </a:r>
            <a:r>
              <a:rPr kumimoji="1" lang="ko-KR" altLang="en-US" dirty="0"/>
              <a:t>로 묶었습니다</a:t>
            </a:r>
            <a:r>
              <a:rPr kumimoji="1" lang="en-US" altLang="ko-KR" dirty="0"/>
              <a:t>.</a:t>
            </a:r>
            <a:r>
              <a:rPr kumimoji="1" lang="ko-KR" altLang="en-US" dirty="0"/>
              <a:t> </a:t>
            </a:r>
            <a:endParaRPr kumimoji="1" lang="en-US" altLang="ko-KR" dirty="0"/>
          </a:p>
          <a:p>
            <a:r>
              <a:rPr kumimoji="1" lang="ko-KR" altLang="en-US" dirty="0"/>
              <a:t>또한 베이스의 변환은 파트</a:t>
            </a:r>
            <a:r>
              <a:rPr kumimoji="1" lang="en-US" altLang="ko-KR" dirty="0"/>
              <a:t>1</a:t>
            </a:r>
            <a:r>
              <a:rPr kumimoji="1" lang="ko-KR" altLang="en-US" dirty="0"/>
              <a:t>과 그룹</a:t>
            </a:r>
            <a:r>
              <a:rPr kumimoji="1" lang="en-US" altLang="ko-KR" dirty="0"/>
              <a:t>2</a:t>
            </a:r>
            <a:r>
              <a:rPr kumimoji="1" lang="ko-KR" altLang="en-US" dirty="0" err="1"/>
              <a:t>에</a:t>
            </a:r>
            <a:r>
              <a:rPr kumimoji="1" lang="ko-KR" altLang="en-US" dirty="0"/>
              <a:t> 영향을 미치므로 베이스와 파트</a:t>
            </a:r>
            <a:r>
              <a:rPr kumimoji="1" lang="en-US" altLang="ko-KR" dirty="0"/>
              <a:t>1</a:t>
            </a:r>
            <a:r>
              <a:rPr kumimoji="1" lang="ko-KR" altLang="en-US" dirty="0"/>
              <a:t> 그리고 그룹</a:t>
            </a:r>
            <a:r>
              <a:rPr kumimoji="1" lang="en-US" altLang="ko-KR" dirty="0"/>
              <a:t>2</a:t>
            </a:r>
            <a:r>
              <a:rPr kumimoji="1" lang="ko-KR" altLang="en-US" dirty="0"/>
              <a:t>는 하나의 그룹인 그룹</a:t>
            </a:r>
            <a:r>
              <a:rPr kumimoji="1" lang="en-US" altLang="ko-KR" dirty="0"/>
              <a:t>1</a:t>
            </a:r>
            <a:r>
              <a:rPr kumimoji="1" lang="ko-KR" altLang="en-US" dirty="0"/>
              <a:t>로 묶여야 합니다</a:t>
            </a:r>
            <a:r>
              <a:rPr kumimoji="1" lang="en-US" altLang="ko-KR" dirty="0"/>
              <a:t>.</a:t>
            </a:r>
            <a:r>
              <a:rPr kumimoji="1" lang="ko-KR" altLang="en-US" dirty="0"/>
              <a:t> </a:t>
            </a:r>
            <a:endParaRPr kumimoji="1" lang="en-US" altLang="ko-KR" dirty="0"/>
          </a:p>
          <a:p>
            <a:endParaRPr kumimoji="1" lang="en-US" altLang="ko-KR" dirty="0"/>
          </a:p>
          <a:p>
            <a:r>
              <a:rPr kumimoji="1" lang="en-US" altLang="ko-KR" dirty="0"/>
              <a:t>This example is a system with four interconnected parts. </a:t>
            </a:r>
          </a:p>
          <a:p>
            <a:r>
              <a:rPr kumimoji="1" lang="en-US" altLang="ko-KR" dirty="0"/>
              <a:t>A transformation of Part 2 affects Part 3, so we've grouped Part 2 and Part 3 into one group, Group 2. </a:t>
            </a:r>
          </a:p>
          <a:p>
            <a:r>
              <a:rPr kumimoji="1" lang="en-US" altLang="ko-KR" dirty="0"/>
              <a:t>Also, a transformation of the base affects parts 1 and 2, so the base, parts 1 and 2, and group 2 should be grouped into one group, group 1. </a:t>
            </a:r>
          </a:p>
          <a:p>
            <a:endParaRPr kumimoji="1" lang="en-US" altLang="ko-KR"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4</a:t>
            </a:fld>
            <a:endParaRPr kumimoji="1" lang="ko-KR" altLang="en-US"/>
          </a:p>
        </p:txBody>
      </p:sp>
    </p:spTree>
    <p:extLst>
      <p:ext uri="{BB962C8B-B14F-4D97-AF65-F5344CB8AC3E}">
        <p14:creationId xmlns:p14="http://schemas.microsoft.com/office/powerpoint/2010/main" val="350319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왼쪽 그림은 링크 </a:t>
            </a:r>
            <a:r>
              <a:rPr kumimoji="1" lang="en-US" altLang="ko-KR" dirty="0"/>
              <a:t>1</a:t>
            </a:r>
            <a:r>
              <a:rPr kumimoji="1" lang="ko-KR" altLang="en-US" dirty="0" err="1"/>
              <a:t>부터</a:t>
            </a:r>
            <a:r>
              <a:rPr kumimoji="1" lang="ko-KR" altLang="en-US" dirty="0"/>
              <a:t> 링크 </a:t>
            </a:r>
            <a:r>
              <a:rPr kumimoji="1" lang="en-US" altLang="ko-KR" dirty="0"/>
              <a:t>5</a:t>
            </a:r>
            <a:r>
              <a:rPr kumimoji="1" lang="ko-KR" altLang="en-US" dirty="0"/>
              <a:t> 까지 한 줄로 연결된 로봇 팔과 유사한 시스템입니다</a:t>
            </a:r>
            <a:r>
              <a:rPr kumimoji="1" lang="en-US" altLang="ko-KR" dirty="0"/>
              <a:t>.</a:t>
            </a:r>
            <a:r>
              <a:rPr kumimoji="1" lang="ko-KR" altLang="en-US" dirty="0"/>
              <a:t> </a:t>
            </a:r>
            <a:endParaRPr kumimoji="1" lang="en-US" altLang="ko-KR" dirty="0"/>
          </a:p>
          <a:p>
            <a:r>
              <a:rPr kumimoji="1" lang="ko-KR" altLang="en-US" dirty="0"/>
              <a:t>링크와 링크 사이의 조인트에서는 </a:t>
            </a:r>
            <a:r>
              <a:rPr kumimoji="1" lang="en-US" altLang="ko-KR" dirty="0"/>
              <a:t>z </a:t>
            </a:r>
            <a:r>
              <a:rPr kumimoji="1" lang="ko-KR" altLang="en-US" dirty="0"/>
              <a:t>축을 중심으로 한 </a:t>
            </a:r>
            <a:r>
              <a:rPr kumimoji="1" lang="en-US" altLang="ko-KR" dirty="0"/>
              <a:t>2</a:t>
            </a:r>
            <a:r>
              <a:rPr kumimoji="1" lang="ko-KR" altLang="en-US" dirty="0"/>
              <a:t>차원 회전이 가능합니다</a:t>
            </a:r>
            <a:r>
              <a:rPr kumimoji="1" lang="en-US" altLang="ko-KR" dirty="0"/>
              <a:t>.</a:t>
            </a:r>
            <a:r>
              <a:rPr kumimoji="1" lang="ko-KR" altLang="en-US" dirty="0"/>
              <a:t> </a:t>
            </a:r>
            <a:endParaRPr kumimoji="1" lang="en-US" altLang="ko-KR" dirty="0"/>
          </a:p>
          <a:p>
            <a:r>
              <a:rPr kumimoji="1" lang="ko-KR" altLang="en-US" dirty="0"/>
              <a:t>링크 </a:t>
            </a:r>
            <a:r>
              <a:rPr kumimoji="1" lang="en-US" altLang="ko-KR" dirty="0"/>
              <a:t>1</a:t>
            </a:r>
            <a:r>
              <a:rPr kumimoji="1" lang="ko-KR" altLang="en-US" dirty="0"/>
              <a:t>은 월드 내에서 </a:t>
            </a:r>
            <a:r>
              <a:rPr kumimoji="1" lang="ko-KR" altLang="en-US" dirty="0" err="1"/>
              <a:t>트랜슬레이션이</a:t>
            </a:r>
            <a:r>
              <a:rPr kumimoji="1" lang="ko-KR" altLang="en-US" dirty="0"/>
              <a:t> 가능한데</a:t>
            </a:r>
            <a:r>
              <a:rPr kumimoji="1" lang="en-US" altLang="ko-KR" dirty="0"/>
              <a:t>,</a:t>
            </a:r>
            <a:r>
              <a:rPr kumimoji="1" lang="ko-KR" altLang="en-US" dirty="0"/>
              <a:t> 이 변환은 링크 </a:t>
            </a:r>
            <a:r>
              <a:rPr kumimoji="1" lang="en-US" altLang="ko-KR" dirty="0"/>
              <a:t>1, 2,</a:t>
            </a:r>
            <a:r>
              <a:rPr kumimoji="1" lang="ko-KR" altLang="en-US" dirty="0"/>
              <a:t> </a:t>
            </a:r>
            <a:r>
              <a:rPr kumimoji="1" lang="en-US" altLang="ko-KR" dirty="0"/>
              <a:t>3,</a:t>
            </a:r>
            <a:r>
              <a:rPr kumimoji="1" lang="ko-KR" altLang="en-US" dirty="0"/>
              <a:t> </a:t>
            </a:r>
            <a:r>
              <a:rPr kumimoji="1" lang="en-US" altLang="ko-KR" dirty="0"/>
              <a:t>4,</a:t>
            </a:r>
            <a:r>
              <a:rPr kumimoji="1" lang="ko-KR" altLang="en-US" dirty="0"/>
              <a:t> </a:t>
            </a:r>
            <a:r>
              <a:rPr kumimoji="1" lang="en-US" altLang="ko-KR" dirty="0"/>
              <a:t>5</a:t>
            </a:r>
            <a:r>
              <a:rPr kumimoji="1" lang="ko-KR" altLang="en-US" dirty="0"/>
              <a:t> 모두에 영향을 미칩니다</a:t>
            </a:r>
            <a:r>
              <a:rPr kumimoji="1" lang="en-US" altLang="ko-KR" dirty="0"/>
              <a:t>.</a:t>
            </a:r>
            <a:r>
              <a:rPr kumimoji="1" lang="ko-KR" altLang="en-US" dirty="0"/>
              <a:t> </a:t>
            </a:r>
            <a:endParaRPr kumimoji="1" lang="en-US" altLang="ko-KR" dirty="0"/>
          </a:p>
          <a:p>
            <a:r>
              <a:rPr kumimoji="1" lang="ko-KR" altLang="en-US" dirty="0"/>
              <a:t>링크 </a:t>
            </a:r>
            <a:r>
              <a:rPr kumimoji="1" lang="en-US" altLang="ko-KR" dirty="0"/>
              <a:t>1</a:t>
            </a:r>
            <a:r>
              <a:rPr kumimoji="1" lang="ko-KR" altLang="en-US" dirty="0"/>
              <a:t>과 </a:t>
            </a:r>
            <a:r>
              <a:rPr kumimoji="1" lang="en-US" altLang="ko-KR" dirty="0"/>
              <a:t>2</a:t>
            </a:r>
            <a:r>
              <a:rPr kumimoji="1" lang="ko-KR" altLang="en-US" dirty="0"/>
              <a:t> 사이의 조인트가 회전하면 링크 </a:t>
            </a:r>
            <a:r>
              <a:rPr kumimoji="1" lang="en-US" altLang="ko-KR" dirty="0"/>
              <a:t>2, 3,</a:t>
            </a:r>
            <a:r>
              <a:rPr kumimoji="1" lang="ko-KR" altLang="en-US" dirty="0"/>
              <a:t> </a:t>
            </a:r>
            <a:r>
              <a:rPr kumimoji="1" lang="en-US" altLang="ko-KR" dirty="0"/>
              <a:t>4,</a:t>
            </a:r>
            <a:r>
              <a:rPr kumimoji="1" lang="ko-KR" altLang="en-US" dirty="0"/>
              <a:t> </a:t>
            </a:r>
            <a:r>
              <a:rPr kumimoji="1" lang="en-US" altLang="ko-KR" dirty="0"/>
              <a:t>5</a:t>
            </a:r>
            <a:r>
              <a:rPr kumimoji="1" lang="ko-KR" altLang="en-US" dirty="0"/>
              <a:t>가 모두 영향을 받습니다</a:t>
            </a:r>
            <a:r>
              <a:rPr kumimoji="1" lang="en-US" altLang="ko-KR" dirty="0"/>
              <a:t>.</a:t>
            </a:r>
            <a:r>
              <a:rPr kumimoji="1" lang="ko-KR" altLang="en-US" dirty="0"/>
              <a:t> </a:t>
            </a:r>
            <a:endParaRPr kumimoji="1" lang="en-US" altLang="ko-KR" dirty="0"/>
          </a:p>
          <a:p>
            <a:r>
              <a:rPr kumimoji="1" lang="ko-KR" altLang="en-US" dirty="0"/>
              <a:t>마찬가지로 링크 </a:t>
            </a:r>
            <a:r>
              <a:rPr kumimoji="1" lang="en-US" altLang="ko-KR" dirty="0"/>
              <a:t>2</a:t>
            </a:r>
            <a:r>
              <a:rPr kumimoji="1" lang="ko-KR" altLang="en-US" dirty="0"/>
              <a:t>와 </a:t>
            </a:r>
            <a:r>
              <a:rPr kumimoji="1" lang="en-US" altLang="ko-KR" dirty="0"/>
              <a:t>3</a:t>
            </a:r>
            <a:r>
              <a:rPr kumimoji="1" lang="ko-KR" altLang="en-US" dirty="0"/>
              <a:t> 사이의 조인트의 회전은 링크 </a:t>
            </a:r>
            <a:r>
              <a:rPr kumimoji="1" lang="en-US" altLang="ko-KR" dirty="0"/>
              <a:t>3, 4,</a:t>
            </a:r>
            <a:r>
              <a:rPr kumimoji="1" lang="ko-KR" altLang="en-US" dirty="0"/>
              <a:t> </a:t>
            </a:r>
            <a:r>
              <a:rPr kumimoji="1" lang="en-US" altLang="ko-KR" dirty="0"/>
              <a:t>5</a:t>
            </a:r>
            <a:r>
              <a:rPr kumimoji="1" lang="ko-KR" altLang="en-US" dirty="0" err="1"/>
              <a:t>에</a:t>
            </a:r>
            <a:r>
              <a:rPr kumimoji="1" lang="ko-KR" altLang="en-US" dirty="0"/>
              <a:t> 영향을 줍니다</a:t>
            </a:r>
            <a:r>
              <a:rPr kumimoji="1" lang="en-US" altLang="ko-KR" dirty="0"/>
              <a:t>.</a:t>
            </a:r>
            <a:r>
              <a:rPr kumimoji="1" lang="ko-KR" altLang="en-US" dirty="0"/>
              <a:t> </a:t>
            </a:r>
            <a:endParaRPr kumimoji="1" lang="en-US" altLang="ko-KR" dirty="0"/>
          </a:p>
          <a:p>
            <a:r>
              <a:rPr kumimoji="1" lang="ko-KR" altLang="en-US" dirty="0"/>
              <a:t>이런 식으로 따져보면 이 시스템을 위한 씬 그래프는 오른쪽과 같이 나타낼 수 있습니다</a:t>
            </a:r>
            <a:r>
              <a:rPr kumimoji="1" lang="en-US" altLang="ko-KR" dirty="0"/>
              <a:t>.</a:t>
            </a:r>
            <a:r>
              <a:rPr kumimoji="1" lang="ko-KR" altLang="en-US" dirty="0"/>
              <a:t> </a:t>
            </a:r>
            <a:endParaRPr kumimoji="1" lang="en-US" altLang="ko-KR" dirty="0"/>
          </a:p>
          <a:p>
            <a:endParaRPr kumimoji="1" lang="en-US" altLang="ko-KR" dirty="0"/>
          </a:p>
          <a:p>
            <a:r>
              <a:rPr kumimoji="1" lang="en-US" altLang="ko-KR" dirty="0"/>
              <a:t>The </a:t>
            </a:r>
            <a:r>
              <a:rPr kumimoji="1" lang="en" altLang="ko-KR" dirty="0"/>
              <a:t>illustration on the left shows a robotic arm-like system with links 1 through 5 connected in a single line. </a:t>
            </a:r>
          </a:p>
          <a:p>
            <a:r>
              <a:rPr kumimoji="1" lang="en-US" altLang="ko-KR" dirty="0"/>
              <a:t>A </a:t>
            </a:r>
            <a:r>
              <a:rPr kumimoji="1" lang="en" altLang="ko-KR" dirty="0"/>
              <a:t>joint between the adjacent two links can make the two-dimensional rotation about the z-axis. </a:t>
            </a:r>
          </a:p>
          <a:p>
            <a:r>
              <a:rPr kumimoji="1" lang="en" altLang="ko-KR" dirty="0"/>
              <a:t>Link 1 can translate within the world, and this translation affects all of Links 1, 2, 3, 4, and 5. </a:t>
            </a:r>
          </a:p>
          <a:p>
            <a:r>
              <a:rPr kumimoji="1" lang="en" altLang="ko-KR" dirty="0"/>
              <a:t>If the joint between links 1 and 2 is rotated, links 2, 3, 4, and 5 are all affected. </a:t>
            </a:r>
          </a:p>
          <a:p>
            <a:r>
              <a:rPr kumimoji="1" lang="en" altLang="ko-KR" dirty="0"/>
              <a:t>Similarly, a rotation of the joint between links 2 and 3 affects links 3, 4 and 5. </a:t>
            </a:r>
          </a:p>
          <a:p>
            <a:r>
              <a:rPr kumimoji="1" lang="en" altLang="ko-KR" dirty="0"/>
              <a:t>Taken in this way, the scene graph for this system can be represented as shown on the right. </a:t>
            </a:r>
          </a:p>
          <a:p>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5</a:t>
            </a:fld>
            <a:endParaRPr lang="ko-KR" altLang="en-US"/>
          </a:p>
        </p:txBody>
      </p:sp>
    </p:spTree>
    <p:extLst>
      <p:ext uri="{BB962C8B-B14F-4D97-AF65-F5344CB8AC3E}">
        <p14:creationId xmlns:p14="http://schemas.microsoft.com/office/powerpoint/2010/main" val="1539828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이제 </a:t>
            </a:r>
            <a:r>
              <a:rPr kumimoji="1" lang="en-US" altLang="ko-KR" dirty="0"/>
              <a:t>4</a:t>
            </a:r>
            <a:r>
              <a:rPr kumimoji="1" lang="ko-KR" altLang="en-US" dirty="0"/>
              <a:t> 페이지에서 보았던 시스템의 상태를 표현하는 파라미터들에 대해 알아 보겠습니다</a:t>
            </a:r>
            <a:r>
              <a:rPr kumimoji="1" lang="en-US" altLang="ko-KR" dirty="0"/>
              <a:t>.</a:t>
            </a:r>
            <a:r>
              <a:rPr kumimoji="1" lang="ko-KR" altLang="en-US" dirty="0"/>
              <a:t> </a:t>
            </a:r>
            <a:endParaRPr kumimoji="1" lang="en-US" altLang="ko-KR" dirty="0"/>
          </a:p>
          <a:p>
            <a:r>
              <a:rPr kumimoji="1" lang="ko-KR" altLang="en-US" dirty="0"/>
              <a:t>이 시스템의 씬 그래프는 오른쪽 그림과 같습니다</a:t>
            </a:r>
            <a:r>
              <a:rPr kumimoji="1" lang="en-US" altLang="ko-KR" dirty="0"/>
              <a:t>.</a:t>
            </a:r>
            <a:r>
              <a:rPr kumimoji="1" lang="ko-KR" altLang="en-US" dirty="0"/>
              <a:t> </a:t>
            </a:r>
            <a:endParaRPr kumimoji="1" lang="en-US" altLang="ko-KR" dirty="0"/>
          </a:p>
          <a:p>
            <a:r>
              <a:rPr kumimoji="1" lang="ko-KR" altLang="en-US" dirty="0"/>
              <a:t>베이스는 </a:t>
            </a:r>
            <a:r>
              <a:rPr kumimoji="1" lang="ko-KR" altLang="en-US" dirty="0" err="1"/>
              <a:t>트랜슬레이션</a:t>
            </a:r>
            <a:r>
              <a:rPr kumimoji="1" lang="ko-KR" altLang="en-US" dirty="0"/>
              <a:t> 변환 </a:t>
            </a:r>
            <a:r>
              <a:rPr kumimoji="1" lang="en-US" altLang="ko-KR" dirty="0"/>
              <a:t>T(a) </a:t>
            </a:r>
            <a:r>
              <a:rPr kumimoji="1" lang="ko-KR" altLang="en-US" dirty="0" err="1"/>
              <a:t>에</a:t>
            </a:r>
            <a:r>
              <a:rPr kumimoji="1" lang="ko-KR" altLang="en-US" dirty="0"/>
              <a:t> 의해 월드 내에서 그 위치를 변화시킬 수 있습니다</a:t>
            </a:r>
            <a:r>
              <a:rPr kumimoji="1" lang="en-US" altLang="ko-KR" dirty="0"/>
              <a:t>.</a:t>
            </a:r>
            <a:r>
              <a:rPr kumimoji="1" lang="ko-KR" altLang="en-US" dirty="0"/>
              <a:t> </a:t>
            </a:r>
            <a:endParaRPr kumimoji="1" lang="en-US" altLang="ko-KR" dirty="0"/>
          </a:p>
          <a:p>
            <a:r>
              <a:rPr kumimoji="1" lang="ko-KR" altLang="en-US" dirty="0"/>
              <a:t>여기서 </a:t>
            </a:r>
            <a:r>
              <a:rPr kumimoji="1" lang="en-US" altLang="ko-KR" dirty="0"/>
              <a:t>a</a:t>
            </a:r>
            <a:r>
              <a:rPr kumimoji="1" lang="ko-KR" altLang="en-US" dirty="0"/>
              <a:t>는 </a:t>
            </a:r>
            <a:r>
              <a:rPr kumimoji="1" lang="ko-KR" altLang="en-US" dirty="0" err="1"/>
              <a:t>트랜슬레이션</a:t>
            </a:r>
            <a:r>
              <a:rPr kumimoji="1" lang="ko-KR" altLang="en-US" dirty="0"/>
              <a:t> 벡터 입니다</a:t>
            </a:r>
            <a:r>
              <a:rPr kumimoji="1" lang="en-US" altLang="ko-KR" dirty="0"/>
              <a:t>.</a:t>
            </a:r>
            <a:r>
              <a:rPr kumimoji="1" lang="ko-KR" altLang="en-US" dirty="0"/>
              <a:t> </a:t>
            </a:r>
            <a:endParaRPr kumimoji="1" lang="en-US" altLang="ko-KR" dirty="0"/>
          </a:p>
          <a:p>
            <a:r>
              <a:rPr kumimoji="1" lang="ko-KR" altLang="en-US" dirty="0"/>
              <a:t>베이스는 원래 </a:t>
            </a:r>
            <a:r>
              <a:rPr kumimoji="1" lang="en-US" altLang="ko-KR" dirty="0"/>
              <a:t>+x </a:t>
            </a:r>
            <a:r>
              <a:rPr kumimoji="1" lang="ko-KR" altLang="en-US" dirty="0"/>
              <a:t>축과 평행하게 놓여져 있던 상태이지만 로테이션 변환 </a:t>
            </a:r>
            <a:r>
              <a:rPr kumimoji="1" lang="en-US" altLang="ko-KR" dirty="0"/>
              <a:t>R(</a:t>
            </a:r>
            <a:r>
              <a:rPr kumimoji="1" lang="ko-KR" altLang="en-US" dirty="0" err="1"/>
              <a:t>쎄타</a:t>
            </a:r>
            <a:r>
              <a:rPr kumimoji="1" lang="en-US" altLang="ko-KR" dirty="0"/>
              <a:t>)</a:t>
            </a:r>
            <a:r>
              <a:rPr kumimoji="1" lang="ko-KR" altLang="en-US" dirty="0"/>
              <a:t> </a:t>
            </a:r>
            <a:r>
              <a:rPr kumimoji="1" lang="ko-KR" altLang="en-US" dirty="0" err="1"/>
              <a:t>에</a:t>
            </a:r>
            <a:r>
              <a:rPr kumimoji="1" lang="ko-KR" altLang="en-US" dirty="0"/>
              <a:t> 의해 회전 변환될 수 있습니다</a:t>
            </a:r>
            <a:r>
              <a:rPr kumimoji="1" lang="en-US" altLang="ko-KR" dirty="0"/>
              <a:t>.</a:t>
            </a:r>
            <a:r>
              <a:rPr kumimoji="1" lang="ko-KR" altLang="en-US" dirty="0"/>
              <a:t> </a:t>
            </a:r>
            <a:endParaRPr kumimoji="1" lang="en-US" altLang="ko-KR" dirty="0"/>
          </a:p>
          <a:p>
            <a:r>
              <a:rPr kumimoji="1" lang="ko-KR" altLang="en-US" dirty="0"/>
              <a:t>여기서 </a:t>
            </a:r>
            <a:r>
              <a:rPr kumimoji="1" lang="ko-KR" altLang="en-US" dirty="0" err="1"/>
              <a:t>쎄타는</a:t>
            </a:r>
            <a:r>
              <a:rPr kumimoji="1" lang="ko-KR" altLang="en-US" dirty="0"/>
              <a:t> 로테이션 각도입니다</a:t>
            </a:r>
            <a:r>
              <a:rPr kumimoji="1" lang="en-US" altLang="ko-KR" dirty="0"/>
              <a:t>.</a:t>
            </a:r>
            <a:r>
              <a:rPr kumimoji="1" lang="ko-KR" altLang="en-US" dirty="0"/>
              <a:t> </a:t>
            </a:r>
            <a:endParaRPr kumimoji="1" lang="en-US" altLang="ko-KR" dirty="0"/>
          </a:p>
          <a:p>
            <a:r>
              <a:rPr kumimoji="1" lang="ko-KR" altLang="en-US" dirty="0"/>
              <a:t>델타</a:t>
            </a:r>
            <a:r>
              <a:rPr kumimoji="1" lang="en-US" altLang="ko-KR" dirty="0"/>
              <a:t>1,</a:t>
            </a:r>
            <a:r>
              <a:rPr kumimoji="1" lang="ko-KR" altLang="en-US" dirty="0"/>
              <a:t> 델타</a:t>
            </a:r>
            <a:r>
              <a:rPr kumimoji="1" lang="en-US" altLang="ko-KR" dirty="0"/>
              <a:t>2</a:t>
            </a:r>
            <a:r>
              <a:rPr kumimoji="1" lang="ko-KR" altLang="en-US" dirty="0"/>
              <a:t>는 각각 베이스에 대한 파트</a:t>
            </a:r>
            <a:r>
              <a:rPr kumimoji="1" lang="en-US" altLang="ko-KR" dirty="0"/>
              <a:t>1,</a:t>
            </a:r>
            <a:r>
              <a:rPr kumimoji="1" lang="ko-KR" altLang="en-US" dirty="0"/>
              <a:t> 파트</a:t>
            </a:r>
            <a:r>
              <a:rPr kumimoji="1" lang="en-US" altLang="ko-KR" dirty="0"/>
              <a:t>2</a:t>
            </a:r>
            <a:r>
              <a:rPr kumimoji="1" lang="ko-KR" altLang="en-US" dirty="0"/>
              <a:t>의 상대 각도 입니다</a:t>
            </a:r>
            <a:r>
              <a:rPr kumimoji="1" lang="en-US" altLang="ko-KR" dirty="0"/>
              <a:t>.</a:t>
            </a:r>
            <a:r>
              <a:rPr kumimoji="1" lang="ko-KR" altLang="en-US" dirty="0"/>
              <a:t> </a:t>
            </a:r>
            <a:endParaRPr kumimoji="1" lang="en-US" altLang="ko-KR" dirty="0"/>
          </a:p>
          <a:p>
            <a:r>
              <a:rPr kumimoji="1" lang="ko-KR" altLang="en-US" dirty="0"/>
              <a:t>델타</a:t>
            </a:r>
            <a:r>
              <a:rPr kumimoji="1" lang="en-US" altLang="ko-KR" dirty="0"/>
              <a:t>3</a:t>
            </a:r>
            <a:r>
              <a:rPr kumimoji="1" lang="ko-KR" altLang="en-US" dirty="0"/>
              <a:t>는 파트</a:t>
            </a:r>
            <a:r>
              <a:rPr kumimoji="1" lang="en-US" altLang="ko-KR" dirty="0"/>
              <a:t>2</a:t>
            </a:r>
            <a:r>
              <a:rPr kumimoji="1" lang="ko-KR" altLang="en-US" dirty="0" err="1"/>
              <a:t>에</a:t>
            </a:r>
            <a:r>
              <a:rPr kumimoji="1" lang="ko-KR" altLang="en-US" dirty="0"/>
              <a:t> 대한 파트</a:t>
            </a:r>
            <a:r>
              <a:rPr kumimoji="1" lang="en-US" altLang="ko-KR" dirty="0"/>
              <a:t>3</a:t>
            </a:r>
            <a:r>
              <a:rPr kumimoji="1" lang="ko-KR" altLang="en-US" dirty="0"/>
              <a:t>의 상대 각도 입니다</a:t>
            </a:r>
            <a:r>
              <a:rPr kumimoji="1" lang="en-US" altLang="ko-KR" dirty="0"/>
              <a:t>.</a:t>
            </a:r>
            <a:r>
              <a:rPr kumimoji="1" lang="ko-KR" altLang="en-US" dirty="0"/>
              <a:t> </a:t>
            </a:r>
            <a:endParaRPr kumimoji="1" lang="en-US" altLang="ko-KR" dirty="0"/>
          </a:p>
          <a:p>
            <a:r>
              <a:rPr kumimoji="1" lang="ko-KR" altLang="en-US" dirty="0"/>
              <a:t>여기서 </a:t>
            </a:r>
            <a:r>
              <a:rPr kumimoji="1" lang="en" altLang="ko-KR" dirty="0"/>
              <a:t>X</a:t>
            </a:r>
            <a:r>
              <a:rPr kumimoji="1" lang="ko-KR" altLang="en-US" dirty="0" err="1"/>
              <a:t>에</a:t>
            </a:r>
            <a:r>
              <a:rPr kumimoji="1" lang="ko-KR" altLang="en-US" dirty="0"/>
              <a:t> 대한 </a:t>
            </a:r>
            <a:r>
              <a:rPr kumimoji="1" lang="en" altLang="ko-KR" dirty="0"/>
              <a:t>Y</a:t>
            </a:r>
            <a:r>
              <a:rPr kumimoji="1" lang="ko-KR" altLang="en-US" dirty="0"/>
              <a:t>의 상대 </a:t>
            </a:r>
            <a:r>
              <a:rPr kumimoji="1" lang="ko-KR" altLang="en-US" dirty="0" err="1"/>
              <a:t>각도란</a:t>
            </a:r>
            <a:r>
              <a:rPr kumimoji="1" lang="ko-KR" altLang="en-US" dirty="0"/>
              <a:t> </a:t>
            </a:r>
            <a:r>
              <a:rPr kumimoji="1" lang="en" altLang="ko-KR" dirty="0"/>
              <a:t>X</a:t>
            </a:r>
            <a:r>
              <a:rPr kumimoji="1" lang="ko-KR" altLang="en-US" dirty="0"/>
              <a:t>의 중심선과 </a:t>
            </a:r>
            <a:r>
              <a:rPr kumimoji="1" lang="en" altLang="ko-KR" dirty="0"/>
              <a:t>Y</a:t>
            </a:r>
            <a:r>
              <a:rPr kumimoji="1" lang="ko-KR" altLang="en-US" dirty="0"/>
              <a:t>의 중심선이 이루는 각도를 말합니다</a:t>
            </a:r>
            <a:r>
              <a:rPr kumimoji="1" lang="en-US" altLang="ko-KR" dirty="0"/>
              <a:t>. </a:t>
            </a:r>
          </a:p>
          <a:p>
            <a:endParaRPr kumimoji="1" lang="en-US" altLang="ko-KR" dirty="0"/>
          </a:p>
          <a:p>
            <a:r>
              <a:rPr kumimoji="1" lang="en" altLang="ko-KR" dirty="0"/>
              <a:t>Now let's talk about the parameters that represent the state of the system we saw on page 4. </a:t>
            </a:r>
          </a:p>
          <a:p>
            <a:r>
              <a:rPr kumimoji="1" lang="en" altLang="ko-KR" dirty="0"/>
              <a:t>The scene graph for this system is shown in the figure on the right. </a:t>
            </a:r>
          </a:p>
          <a:p>
            <a:r>
              <a:rPr kumimoji="1" lang="en" altLang="ko-KR" dirty="0"/>
              <a:t>The Base can change its position in the world by the translation transformation T(a),</a:t>
            </a:r>
          </a:p>
          <a:p>
            <a:r>
              <a:rPr kumimoji="1" lang="en" altLang="ko-KR" dirty="0"/>
              <a:t>where a is the translation vector. </a:t>
            </a:r>
          </a:p>
          <a:p>
            <a:r>
              <a:rPr kumimoji="1" lang="en" altLang="ko-KR" dirty="0"/>
              <a:t>The Base is originally lying parallel to the +x axis, but can be rotated by the rotation transformation R(theta). </a:t>
            </a:r>
          </a:p>
          <a:p>
            <a:r>
              <a:rPr kumimoji="1" lang="en" altLang="ko-KR" dirty="0"/>
              <a:t>Where theta is the rotation angle. </a:t>
            </a:r>
          </a:p>
          <a:p>
            <a:r>
              <a:rPr kumimoji="1" lang="en" altLang="ko-KR" dirty="0"/>
              <a:t>Delta1 and Delta2 are the relative angles of Part 1 and Part 2, respectively, to the Base. </a:t>
            </a:r>
          </a:p>
          <a:p>
            <a:r>
              <a:rPr kumimoji="1" lang="en" altLang="ko-KR" dirty="0"/>
              <a:t>Delta3 is the relative angle of Part 3 to Part 2. </a:t>
            </a:r>
          </a:p>
          <a:p>
            <a:r>
              <a:rPr kumimoji="1" lang="en" altLang="ko-KR" dirty="0"/>
              <a:t>Here, the relative angle of Y with respect to X is the angle formed by the centerline of X and the centerline of Y. </a:t>
            </a:r>
          </a:p>
          <a:p>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6</a:t>
            </a:fld>
            <a:endParaRPr kumimoji="1" lang="ko-KR" altLang="en-US"/>
          </a:p>
        </p:txBody>
      </p:sp>
    </p:spTree>
    <p:extLst>
      <p:ext uri="{BB962C8B-B14F-4D97-AF65-F5344CB8AC3E}">
        <p14:creationId xmlns:p14="http://schemas.microsoft.com/office/powerpoint/2010/main" val="3647516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파트</a:t>
            </a:r>
            <a:r>
              <a:rPr kumimoji="1" lang="en-US" altLang="ko-KR" dirty="0"/>
              <a:t>2</a:t>
            </a:r>
            <a:r>
              <a:rPr kumimoji="1" lang="ko-KR" altLang="en-US" dirty="0"/>
              <a:t> 위에 오프셋 </a:t>
            </a:r>
            <a:r>
              <a:rPr kumimoji="1" lang="en-US" altLang="ko-KR" dirty="0"/>
              <a:t>d3 </a:t>
            </a:r>
            <a:r>
              <a:rPr kumimoji="1" lang="ko-KR" altLang="en-US" dirty="0"/>
              <a:t>거리에 파트</a:t>
            </a:r>
            <a:r>
              <a:rPr kumimoji="1" lang="en-US" altLang="ko-KR" dirty="0"/>
              <a:t>3</a:t>
            </a:r>
            <a:r>
              <a:rPr kumimoji="1" lang="ko-KR" altLang="en-US" dirty="0"/>
              <a:t>의 왼쪽 사이드가 위치하게 되고</a:t>
            </a:r>
            <a:r>
              <a:rPr kumimoji="1" lang="en-US" altLang="ko-KR" dirty="0"/>
              <a:t>,</a:t>
            </a:r>
            <a:r>
              <a:rPr kumimoji="1" lang="ko-KR" altLang="en-US" dirty="0"/>
              <a:t> 그 위치를 중심으로 파트</a:t>
            </a:r>
            <a:r>
              <a:rPr kumimoji="1" lang="en-US" altLang="ko-KR" dirty="0"/>
              <a:t>3</a:t>
            </a:r>
            <a:r>
              <a:rPr kumimoji="1" lang="ko-KR" altLang="en-US" dirty="0"/>
              <a:t>은 델타</a:t>
            </a:r>
            <a:r>
              <a:rPr kumimoji="1" lang="en-US" altLang="ko-KR" dirty="0"/>
              <a:t>3</a:t>
            </a:r>
            <a:r>
              <a:rPr kumimoji="1" lang="ko-KR" altLang="en-US" dirty="0"/>
              <a:t> 만큼 회전하게 됩니다</a:t>
            </a:r>
            <a:r>
              <a:rPr kumimoji="1" lang="en-US" altLang="ko-KR" dirty="0"/>
              <a:t>.</a:t>
            </a:r>
            <a:r>
              <a:rPr kumimoji="1" lang="ko-KR" altLang="en-US" dirty="0"/>
              <a:t> </a:t>
            </a:r>
            <a:endParaRPr kumimoji="1" lang="en-US" altLang="ko-KR" dirty="0"/>
          </a:p>
          <a:p>
            <a:r>
              <a:rPr kumimoji="1" lang="ko-KR" altLang="en-US" dirty="0"/>
              <a:t>그런데</a:t>
            </a:r>
            <a:r>
              <a:rPr kumimoji="1" lang="en-US" altLang="ko-KR" dirty="0"/>
              <a:t>,</a:t>
            </a:r>
            <a:r>
              <a:rPr kumimoji="1" lang="ko-KR" altLang="en-US" dirty="0"/>
              <a:t> 우리가 </a:t>
            </a:r>
            <a:r>
              <a:rPr kumimoji="1" lang="ko-KR" altLang="en-US" dirty="0" err="1"/>
              <a:t>컴포지트</a:t>
            </a:r>
            <a:r>
              <a:rPr kumimoji="1" lang="ko-KR" altLang="en-US" dirty="0"/>
              <a:t> </a:t>
            </a:r>
            <a:r>
              <a:rPr kumimoji="1" lang="ko-KR" altLang="en-US" dirty="0" err="1"/>
              <a:t>트랜스포메이션에서</a:t>
            </a:r>
            <a:r>
              <a:rPr kumimoji="1" lang="ko-KR" altLang="en-US" dirty="0"/>
              <a:t> 배웠듯이 이러한 경우에는 파트</a:t>
            </a:r>
            <a:r>
              <a:rPr kumimoji="1" lang="en-US" altLang="ko-KR" dirty="0"/>
              <a:t>3</a:t>
            </a:r>
            <a:r>
              <a:rPr kumimoji="1" lang="ko-KR" altLang="en-US" dirty="0"/>
              <a:t>을 먼저 자신의 원점을 중심으로 델타</a:t>
            </a:r>
            <a:r>
              <a:rPr kumimoji="1" lang="en-US" altLang="ko-KR" dirty="0"/>
              <a:t>3</a:t>
            </a:r>
            <a:r>
              <a:rPr kumimoji="1" lang="ko-KR" altLang="en-US" dirty="0"/>
              <a:t> 각도 만큼 회전 한 후 </a:t>
            </a:r>
            <a:r>
              <a:rPr kumimoji="1" lang="en-US" altLang="ko-KR" dirty="0"/>
              <a:t>d3 </a:t>
            </a:r>
            <a:r>
              <a:rPr kumimoji="1" lang="ko-KR" altLang="en-US" dirty="0"/>
              <a:t>만큼 </a:t>
            </a:r>
            <a:r>
              <a:rPr kumimoji="1" lang="ko-KR" altLang="en-US" dirty="0" err="1"/>
              <a:t>트랜슬레이션을</a:t>
            </a:r>
            <a:r>
              <a:rPr kumimoji="1" lang="ko-KR" altLang="en-US" dirty="0"/>
              <a:t> 해야 합니다</a:t>
            </a:r>
            <a:r>
              <a:rPr kumimoji="1" lang="en-US" altLang="ko-KR" dirty="0"/>
              <a:t>.</a:t>
            </a:r>
            <a:r>
              <a:rPr kumimoji="1" lang="ko-KR" altLang="en-US" dirty="0"/>
              <a:t> </a:t>
            </a:r>
            <a:endParaRPr kumimoji="1" lang="en-US" altLang="ko-KR" dirty="0"/>
          </a:p>
          <a:p>
            <a:r>
              <a:rPr kumimoji="1" lang="ko-KR" altLang="en-US" dirty="0"/>
              <a:t>따라서 파트</a:t>
            </a:r>
            <a:r>
              <a:rPr kumimoji="1" lang="en-US" altLang="ko-KR" dirty="0"/>
              <a:t>3</a:t>
            </a:r>
            <a:r>
              <a:rPr kumimoji="1" lang="ko-KR" altLang="en-US" dirty="0"/>
              <a:t>을 위한 </a:t>
            </a:r>
            <a:r>
              <a:rPr kumimoji="1" lang="ko-KR" altLang="en-US" dirty="0" err="1"/>
              <a:t>트랜스포메이션은</a:t>
            </a:r>
            <a:r>
              <a:rPr kumimoji="1" lang="ko-KR" altLang="en-US" dirty="0"/>
              <a:t> </a:t>
            </a:r>
            <a:r>
              <a:rPr kumimoji="1" lang="en-US" altLang="ko-KR" dirty="0"/>
              <a:t>T(d3) R(</a:t>
            </a:r>
            <a:r>
              <a:rPr kumimoji="1" lang="ko-KR" altLang="en-US" dirty="0"/>
              <a:t>델타</a:t>
            </a:r>
            <a:r>
              <a:rPr kumimoji="1" lang="en-US" altLang="ko-KR" dirty="0"/>
              <a:t>3)</a:t>
            </a:r>
            <a:r>
              <a:rPr kumimoji="1" lang="ko-KR" altLang="en-US" dirty="0"/>
              <a:t> 이 되고</a:t>
            </a:r>
            <a:r>
              <a:rPr kumimoji="1" lang="en-US" altLang="ko-KR" dirty="0"/>
              <a:t>,</a:t>
            </a:r>
            <a:r>
              <a:rPr kumimoji="1" lang="ko-KR" altLang="en-US" dirty="0"/>
              <a:t> 이 </a:t>
            </a:r>
            <a:r>
              <a:rPr kumimoji="1" lang="ko-KR" altLang="en-US" dirty="0" err="1"/>
              <a:t>컴포지트</a:t>
            </a:r>
            <a:r>
              <a:rPr kumimoji="1" lang="ko-KR" altLang="en-US" dirty="0"/>
              <a:t> </a:t>
            </a:r>
            <a:r>
              <a:rPr kumimoji="1" lang="ko-KR" altLang="en-US" dirty="0" err="1"/>
              <a:t>트랜스포메이션에서는</a:t>
            </a:r>
            <a:r>
              <a:rPr kumimoji="1" lang="ko-KR" altLang="en-US" dirty="0"/>
              <a:t> </a:t>
            </a:r>
            <a:r>
              <a:rPr kumimoji="1" lang="en-US" altLang="ko-KR" dirty="0"/>
              <a:t>R</a:t>
            </a:r>
            <a:r>
              <a:rPr kumimoji="1" lang="ko-KR" altLang="en-US" dirty="0"/>
              <a:t>이 </a:t>
            </a:r>
            <a:r>
              <a:rPr kumimoji="1" lang="en-US" altLang="ko-KR" dirty="0"/>
              <a:t>T </a:t>
            </a:r>
            <a:r>
              <a:rPr kumimoji="1" lang="ko-KR" altLang="en-US" dirty="0"/>
              <a:t>보다 먼저 적용되게 됩니다</a:t>
            </a:r>
            <a:r>
              <a:rPr kumimoji="1" lang="en-US" altLang="ko-KR" dirty="0"/>
              <a:t>.</a:t>
            </a:r>
            <a:r>
              <a:rPr kumimoji="1" lang="ko-KR" altLang="en-US" dirty="0"/>
              <a:t> </a:t>
            </a:r>
            <a:endParaRPr kumimoji="1" lang="en-US" altLang="ko-KR" dirty="0"/>
          </a:p>
          <a:p>
            <a:r>
              <a:rPr kumimoji="1" lang="ko-KR" altLang="en-US" dirty="0"/>
              <a:t>파트</a:t>
            </a:r>
            <a:r>
              <a:rPr kumimoji="1" lang="en-US" altLang="ko-KR" dirty="0"/>
              <a:t>2</a:t>
            </a:r>
            <a:r>
              <a:rPr kumimoji="1" lang="ko-KR" altLang="en-US" dirty="0"/>
              <a:t>는 제자리에 있으면서 아무런 </a:t>
            </a:r>
            <a:r>
              <a:rPr kumimoji="1" lang="ko-KR" altLang="en-US" dirty="0" err="1"/>
              <a:t>트랜스포메이션을</a:t>
            </a:r>
            <a:r>
              <a:rPr kumimoji="1" lang="ko-KR" altLang="en-US" dirty="0"/>
              <a:t> </a:t>
            </a:r>
            <a:r>
              <a:rPr kumimoji="1" lang="ko-KR" altLang="en-US" dirty="0" err="1"/>
              <a:t>적용받지</a:t>
            </a:r>
            <a:r>
              <a:rPr kumimoji="1" lang="ko-KR" altLang="en-US" dirty="0"/>
              <a:t> 않기 때문에 변환 매트릭스가 </a:t>
            </a:r>
            <a:r>
              <a:rPr kumimoji="1" lang="en-US" altLang="ko-KR" dirty="0"/>
              <a:t>I </a:t>
            </a:r>
            <a:r>
              <a:rPr kumimoji="1" lang="ko-KR" altLang="en-US" dirty="0"/>
              <a:t>로 표기 됩니다</a:t>
            </a:r>
            <a:r>
              <a:rPr kumimoji="1" lang="en-US" altLang="ko-KR" dirty="0"/>
              <a:t>.</a:t>
            </a:r>
            <a:r>
              <a:rPr kumimoji="1" lang="ko-KR" altLang="en-US" dirty="0"/>
              <a:t> </a:t>
            </a:r>
            <a:endParaRPr kumimoji="1" lang="en-US" altLang="ko-KR" dirty="0"/>
          </a:p>
          <a:p>
            <a:r>
              <a:rPr kumimoji="1" lang="ko-KR" altLang="en-US" dirty="0"/>
              <a:t>이것을 씬 그래프에 나타내면 파트</a:t>
            </a:r>
            <a:r>
              <a:rPr kumimoji="1" lang="en-US" altLang="ko-KR" dirty="0"/>
              <a:t>2</a:t>
            </a:r>
            <a:r>
              <a:rPr kumimoji="1" lang="ko-KR" altLang="en-US" dirty="0"/>
              <a:t>와 파트</a:t>
            </a:r>
            <a:r>
              <a:rPr kumimoji="1" lang="en-US" altLang="ko-KR" dirty="0"/>
              <a:t>3</a:t>
            </a:r>
            <a:r>
              <a:rPr kumimoji="1" lang="ko-KR" altLang="en-US" dirty="0"/>
              <a:t>을 나타내는 </a:t>
            </a:r>
            <a:r>
              <a:rPr kumimoji="1" lang="ko-KR" altLang="en-US" dirty="0" err="1"/>
              <a:t>리프노드들에</a:t>
            </a:r>
            <a:r>
              <a:rPr kumimoji="1" lang="ko-KR" altLang="en-US" dirty="0"/>
              <a:t> 각각 자신의 변환인 </a:t>
            </a:r>
            <a:r>
              <a:rPr kumimoji="1" lang="en-US" altLang="ko-KR" dirty="0"/>
              <a:t>I</a:t>
            </a:r>
            <a:r>
              <a:rPr kumimoji="1" lang="ko-KR" altLang="en-US" dirty="0"/>
              <a:t>와 </a:t>
            </a:r>
            <a:r>
              <a:rPr kumimoji="1" lang="en-US" altLang="ko-KR" dirty="0"/>
              <a:t>T(d3)R(</a:t>
            </a:r>
            <a:r>
              <a:rPr kumimoji="1" lang="ko-KR" altLang="en-US" dirty="0"/>
              <a:t>델타</a:t>
            </a:r>
            <a:r>
              <a:rPr kumimoji="1" lang="en-US" altLang="ko-KR" dirty="0"/>
              <a:t>3)</a:t>
            </a:r>
            <a:r>
              <a:rPr kumimoji="1" lang="ko-KR" altLang="en-US" dirty="0"/>
              <a:t> 이 표기되게 됩니다</a:t>
            </a:r>
            <a:r>
              <a:rPr kumimoji="1" lang="en-US" altLang="ko-KR" dirty="0"/>
              <a:t>.</a:t>
            </a:r>
            <a:r>
              <a:rPr kumimoji="1" lang="ko-KR" altLang="en-US" dirty="0"/>
              <a:t> </a:t>
            </a:r>
            <a:endParaRPr kumimoji="1" lang="en-US" altLang="ko-KR" dirty="0"/>
          </a:p>
          <a:p>
            <a:endParaRPr kumimoji="1" lang="en-US" altLang="ko-KR" dirty="0"/>
          </a:p>
          <a:p>
            <a:r>
              <a:rPr kumimoji="1" lang="en" altLang="ko-KR" dirty="0"/>
              <a:t>The left side of Part 3 will be positioned above Part 2 at offset d3, and Part 3 will be rotated by delta3 around that position. </a:t>
            </a:r>
          </a:p>
          <a:p>
            <a:r>
              <a:rPr kumimoji="1" lang="en" altLang="ko-KR" dirty="0"/>
              <a:t>However, as we learned in Composite Transformations, in this case, Part 3 must first be rotated about its origin by delta3 angles and then translated by d3. </a:t>
            </a:r>
          </a:p>
          <a:p>
            <a:r>
              <a:rPr kumimoji="1" lang="en" altLang="ko-KR" dirty="0"/>
              <a:t>So the transformation for part 3 would be T(d3)R(delta3), and in this composite transformation, R is applied before T. </a:t>
            </a:r>
          </a:p>
          <a:p>
            <a:r>
              <a:rPr kumimoji="1" lang="en" altLang="ko-KR" dirty="0"/>
              <a:t>Since part 2 is in place and not subjected to any transformations, the transformation matrix is labeled I. </a:t>
            </a:r>
          </a:p>
          <a:p>
            <a:r>
              <a:rPr kumimoji="1" lang="en" altLang="ko-KR" dirty="0"/>
              <a:t>When this is represented in the scene graph, the leaf nodes representing parts 2 and 3 are labeled with their own transformations, I and T(d3)R(delta3), respectively. </a:t>
            </a:r>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7</a:t>
            </a:fld>
            <a:endParaRPr kumimoji="1" lang="ko-KR" altLang="en-US"/>
          </a:p>
        </p:txBody>
      </p:sp>
    </p:spTree>
    <p:extLst>
      <p:ext uri="{BB962C8B-B14F-4D97-AF65-F5344CB8AC3E}">
        <p14:creationId xmlns:p14="http://schemas.microsoft.com/office/powerpoint/2010/main" val="146218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마찬가지로 베이스 위의 오프셋 </a:t>
            </a:r>
            <a:r>
              <a:rPr kumimoji="1" lang="en-US" altLang="ko-KR" dirty="0"/>
              <a:t>d1</a:t>
            </a:r>
            <a:r>
              <a:rPr kumimoji="1" lang="ko-KR" altLang="en-US" dirty="0"/>
              <a:t>과 </a:t>
            </a:r>
            <a:r>
              <a:rPr kumimoji="1" lang="en-US" altLang="ko-KR" dirty="0"/>
              <a:t>d2</a:t>
            </a:r>
            <a:r>
              <a:rPr kumimoji="1" lang="ko-KR" altLang="en-US" dirty="0" err="1"/>
              <a:t>에</a:t>
            </a:r>
            <a:r>
              <a:rPr kumimoji="1" lang="ko-KR" altLang="en-US" dirty="0"/>
              <a:t> 파트</a:t>
            </a:r>
            <a:r>
              <a:rPr kumimoji="1" lang="en-US" altLang="ko-KR" dirty="0"/>
              <a:t>1</a:t>
            </a:r>
            <a:r>
              <a:rPr kumimoji="1" lang="ko-KR" altLang="en-US" dirty="0"/>
              <a:t>과 그룹</a:t>
            </a:r>
            <a:r>
              <a:rPr kumimoji="1" lang="en-US" altLang="ko-KR" dirty="0"/>
              <a:t>2</a:t>
            </a:r>
            <a:r>
              <a:rPr kumimoji="1" lang="ko-KR" altLang="en-US" dirty="0"/>
              <a:t>의 왼쪽 사이드가 고정되게 되고</a:t>
            </a:r>
            <a:r>
              <a:rPr kumimoji="1" lang="en-US" altLang="ko-KR" dirty="0"/>
              <a:t>,</a:t>
            </a:r>
            <a:r>
              <a:rPr kumimoji="1" lang="ko-KR" altLang="en-US" dirty="0"/>
              <a:t> 파트</a:t>
            </a:r>
            <a:r>
              <a:rPr kumimoji="1" lang="en-US" altLang="ko-KR" dirty="0"/>
              <a:t>1</a:t>
            </a:r>
            <a:r>
              <a:rPr kumimoji="1" lang="ko-KR" altLang="en-US" dirty="0"/>
              <a:t>의 회전은 델타</a:t>
            </a:r>
            <a:r>
              <a:rPr kumimoji="1" lang="en-US" altLang="ko-KR" dirty="0"/>
              <a:t>1,</a:t>
            </a:r>
            <a:r>
              <a:rPr kumimoji="1" lang="ko-KR" altLang="en-US" dirty="0"/>
              <a:t> 그룹</a:t>
            </a:r>
            <a:r>
              <a:rPr kumimoji="1" lang="en-US" altLang="ko-KR" dirty="0"/>
              <a:t>2</a:t>
            </a:r>
            <a:r>
              <a:rPr kumimoji="1" lang="ko-KR" altLang="en-US" dirty="0"/>
              <a:t>의 회전은 델타</a:t>
            </a:r>
            <a:r>
              <a:rPr kumimoji="1" lang="en-US" altLang="ko-KR" dirty="0"/>
              <a:t>2</a:t>
            </a:r>
            <a:r>
              <a:rPr kumimoji="1" lang="ko-KR" altLang="en-US" dirty="0"/>
              <a:t>만큼 일어납니다</a:t>
            </a:r>
            <a:r>
              <a:rPr kumimoji="1" lang="en-US" altLang="ko-KR" dirty="0"/>
              <a:t>.</a:t>
            </a:r>
            <a:r>
              <a:rPr kumimoji="1" lang="ko-KR" altLang="en-US" dirty="0"/>
              <a:t> </a:t>
            </a:r>
            <a:endParaRPr kumimoji="1" lang="en-US" altLang="ko-KR" dirty="0"/>
          </a:p>
          <a:p>
            <a:r>
              <a:rPr kumimoji="1" lang="ko-KR" altLang="en-US" dirty="0"/>
              <a:t>따라서 베이스</a:t>
            </a:r>
            <a:r>
              <a:rPr kumimoji="1" lang="en-US" altLang="ko-KR" dirty="0"/>
              <a:t>,</a:t>
            </a:r>
            <a:r>
              <a:rPr kumimoji="1" lang="ko-KR" altLang="en-US" dirty="0"/>
              <a:t> 파트</a:t>
            </a:r>
            <a:r>
              <a:rPr kumimoji="1" lang="en-US" altLang="ko-KR" dirty="0"/>
              <a:t>1,</a:t>
            </a:r>
            <a:r>
              <a:rPr kumimoji="1" lang="ko-KR" altLang="en-US" dirty="0"/>
              <a:t> 파트</a:t>
            </a:r>
            <a:r>
              <a:rPr kumimoji="1" lang="en-US" altLang="ko-KR" dirty="0"/>
              <a:t>2</a:t>
            </a:r>
            <a:r>
              <a:rPr kumimoji="1" lang="ko-KR" altLang="en-US" dirty="0"/>
              <a:t> 노드의 변환들은 각각 </a:t>
            </a:r>
            <a:r>
              <a:rPr kumimoji="1" lang="en-US" altLang="ko-KR" dirty="0"/>
              <a:t>I, T(d1)R(</a:t>
            </a:r>
            <a:r>
              <a:rPr kumimoji="1" lang="ko-KR" altLang="en-US" dirty="0"/>
              <a:t>델타</a:t>
            </a:r>
            <a:r>
              <a:rPr kumimoji="1" lang="en-US" altLang="ko-KR" dirty="0"/>
              <a:t>1),</a:t>
            </a:r>
            <a:r>
              <a:rPr kumimoji="1" lang="ko-KR" altLang="en-US" dirty="0"/>
              <a:t> </a:t>
            </a:r>
            <a:r>
              <a:rPr kumimoji="1" lang="en-US" altLang="ko-KR" dirty="0"/>
              <a:t>T(d2)R(</a:t>
            </a:r>
            <a:r>
              <a:rPr kumimoji="1" lang="ko-KR" altLang="en-US" dirty="0"/>
              <a:t>델타</a:t>
            </a:r>
            <a:r>
              <a:rPr kumimoji="1" lang="en-US" altLang="ko-KR" dirty="0"/>
              <a:t>2)</a:t>
            </a:r>
            <a:r>
              <a:rPr kumimoji="1" lang="ko-KR" altLang="en-US" dirty="0"/>
              <a:t> 가 되며</a:t>
            </a:r>
            <a:r>
              <a:rPr kumimoji="1" lang="en-US" altLang="ko-KR" dirty="0"/>
              <a:t>,</a:t>
            </a:r>
            <a:r>
              <a:rPr kumimoji="1" lang="ko-KR" altLang="en-US" dirty="0"/>
              <a:t> 이 세 노드들이 그룹 </a:t>
            </a:r>
            <a:r>
              <a:rPr kumimoji="1" lang="en-US" altLang="ko-KR" dirty="0"/>
              <a:t>1</a:t>
            </a:r>
            <a:r>
              <a:rPr kumimoji="1" lang="ko-KR" altLang="en-US" dirty="0" err="1"/>
              <a:t>으로</a:t>
            </a:r>
            <a:r>
              <a:rPr kumimoji="1" lang="ko-KR" altLang="en-US" dirty="0"/>
              <a:t> 묶여지게 됩니다</a:t>
            </a:r>
            <a:r>
              <a:rPr kumimoji="1" lang="en-US" altLang="ko-KR" dirty="0"/>
              <a:t>.</a:t>
            </a:r>
            <a:r>
              <a:rPr kumimoji="1" lang="ko-KR" altLang="en-US" dirty="0"/>
              <a:t> </a:t>
            </a:r>
            <a:endParaRPr kumimoji="1" lang="en-US" altLang="ko-KR" dirty="0"/>
          </a:p>
          <a:p>
            <a:endParaRPr kumimoji="1" lang="en-US" altLang="ko-KR" dirty="0"/>
          </a:p>
          <a:p>
            <a:r>
              <a:rPr kumimoji="1" lang="en-US" altLang="ko-KR" dirty="0"/>
              <a:t>Similarly, the left sides of Part1 and Group2 are fixed at offsets d1 and d2 on the Base, with Part1 rotated by delta1 and Group2 rotated by delta2. </a:t>
            </a:r>
          </a:p>
          <a:p>
            <a:r>
              <a:rPr kumimoji="1" lang="en-US" altLang="ko-KR" dirty="0"/>
              <a:t>The transformations of the base, part1, and part2 nodes are therefore I, T(d1)R(delta1), and T(d2)R(delta2), respectively, and these three nodes are grouped into group 1. </a:t>
            </a:r>
          </a:p>
          <a:p>
            <a:endParaRPr kumimoji="1" lang="en-US" altLang="ko-KR" dirty="0"/>
          </a:p>
          <a:p>
            <a:endParaRPr kumimoji="1" lang="ko-KR" altLang="en-US"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8</a:t>
            </a:fld>
            <a:endParaRPr kumimoji="1" lang="ko-KR" altLang="en-US"/>
          </a:p>
        </p:txBody>
      </p:sp>
    </p:spTree>
    <p:extLst>
      <p:ext uri="{BB962C8B-B14F-4D97-AF65-F5344CB8AC3E}">
        <p14:creationId xmlns:p14="http://schemas.microsoft.com/office/powerpoint/2010/main" val="334875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이제 마지막으로 그룹 </a:t>
            </a:r>
            <a:r>
              <a:rPr kumimoji="1" lang="en-US" altLang="ko-KR" dirty="0"/>
              <a:t>1</a:t>
            </a:r>
            <a:r>
              <a:rPr kumimoji="1" lang="ko-KR" altLang="en-US" dirty="0"/>
              <a:t>은 월드 내에서 </a:t>
            </a:r>
            <a:r>
              <a:rPr kumimoji="1" lang="ko-KR" altLang="en-US" dirty="0" err="1"/>
              <a:t>쎄타만큼</a:t>
            </a:r>
            <a:r>
              <a:rPr kumimoji="1" lang="ko-KR" altLang="en-US" dirty="0"/>
              <a:t> 회전하고 </a:t>
            </a:r>
            <a:r>
              <a:rPr kumimoji="1" lang="en-US" altLang="ko-KR" dirty="0"/>
              <a:t>a</a:t>
            </a:r>
            <a:r>
              <a:rPr kumimoji="1" lang="ko-KR" altLang="en-US" dirty="0"/>
              <a:t>만큼 </a:t>
            </a:r>
            <a:r>
              <a:rPr kumimoji="1" lang="ko-KR" altLang="en-US" dirty="0" err="1"/>
              <a:t>트랜슬레이션하게</a:t>
            </a:r>
            <a:r>
              <a:rPr kumimoji="1" lang="ko-KR" altLang="en-US" dirty="0"/>
              <a:t> 되므로 그룹 </a:t>
            </a:r>
            <a:r>
              <a:rPr kumimoji="1" lang="en-US" altLang="ko-KR" dirty="0"/>
              <a:t>1</a:t>
            </a:r>
            <a:r>
              <a:rPr kumimoji="1" lang="ko-KR" altLang="en-US" dirty="0"/>
              <a:t> 노드에 </a:t>
            </a:r>
            <a:r>
              <a:rPr kumimoji="1" lang="en-US" altLang="ko-KR" dirty="0"/>
              <a:t>T(a)R(</a:t>
            </a:r>
            <a:r>
              <a:rPr kumimoji="1" lang="ko-KR" altLang="en-US" dirty="0" err="1"/>
              <a:t>쎄타</a:t>
            </a:r>
            <a:r>
              <a:rPr kumimoji="1" lang="en-US" altLang="ko-KR" dirty="0"/>
              <a:t>)</a:t>
            </a:r>
            <a:r>
              <a:rPr kumimoji="1" lang="ko-KR" altLang="en-US" dirty="0"/>
              <a:t> 의 변환을 레이블로 붙여줍니다</a:t>
            </a:r>
            <a:r>
              <a:rPr kumimoji="1" lang="en-US" altLang="ko-KR" dirty="0"/>
              <a:t>.</a:t>
            </a:r>
            <a:r>
              <a:rPr kumimoji="1" lang="ko-KR" altLang="en-US" dirty="0"/>
              <a:t> </a:t>
            </a:r>
            <a:endParaRPr kumimoji="1" lang="en-US" altLang="ko-KR" dirty="0"/>
          </a:p>
          <a:p>
            <a:endParaRPr kumimoji="1" lang="en-US" altLang="ko-KR" dirty="0"/>
          </a:p>
          <a:p>
            <a:r>
              <a:rPr kumimoji="1" lang="en-US" altLang="ko-KR" dirty="0"/>
              <a:t>Now finally, since Group 1 rotates by theta and translate by the vector a in the world, we label the Group 1 nodes with a transformation: T(a)R(theta). </a:t>
            </a:r>
          </a:p>
          <a:p>
            <a:endParaRPr kumimoji="1" lang="en-US" altLang="ko-KR" dirty="0"/>
          </a:p>
        </p:txBody>
      </p:sp>
      <p:sp>
        <p:nvSpPr>
          <p:cNvPr id="4" name="슬라이드 번호 개체 틀 3"/>
          <p:cNvSpPr>
            <a:spLocks noGrp="1"/>
          </p:cNvSpPr>
          <p:nvPr>
            <p:ph type="sldNum" sz="quarter" idx="5"/>
          </p:nvPr>
        </p:nvSpPr>
        <p:spPr/>
        <p:txBody>
          <a:bodyPr/>
          <a:lstStyle/>
          <a:p>
            <a:fld id="{515CD10E-49FF-8C40-B7F3-CA6239B459A9}" type="slidenum">
              <a:rPr kumimoji="1" lang="ko-KR" altLang="en-US" smtClean="0"/>
              <a:t>9</a:t>
            </a:fld>
            <a:endParaRPr kumimoji="1" lang="ko-KR" altLang="en-US"/>
          </a:p>
        </p:txBody>
      </p:sp>
    </p:spTree>
    <p:extLst>
      <p:ext uri="{BB962C8B-B14F-4D97-AF65-F5344CB8AC3E}">
        <p14:creationId xmlns:p14="http://schemas.microsoft.com/office/powerpoint/2010/main" val="3268391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p:spPr>
        <p:txBody>
          <a:bodyPr>
            <a:noAutofit/>
          </a:bodyPr>
          <a:lstStyle>
            <a:lvl1pPr algn="ctr">
              <a:defRPr sz="4400" b="1">
                <a:effectLst/>
              </a:defRPr>
            </a:lvl1pPr>
          </a:lstStyle>
          <a:p>
            <a:r>
              <a:rPr lang="ko-KR" altLang="en-US" dirty="0"/>
              <a:t>마스터 제목 스타일 편집</a:t>
            </a:r>
          </a:p>
        </p:txBody>
      </p:sp>
      <p:sp>
        <p:nvSpPr>
          <p:cNvPr id="3" name="부제목 2"/>
          <p:cNvSpPr>
            <a:spLocks noGrp="1"/>
          </p:cNvSpPr>
          <p:nvPr>
            <p:ph type="subTitle" idx="1"/>
          </p:nvPr>
        </p:nvSpPr>
        <p:spPr>
          <a:xfrm>
            <a:off x="1828800" y="3886200"/>
            <a:ext cx="8534400" cy="1752600"/>
          </a:xfrm>
        </p:spPr>
        <p:txBody>
          <a:bodyPr>
            <a:normAutofit/>
          </a:bodyPr>
          <a:lstStyle>
            <a:lvl1pPr marL="0" indent="0" algn="ctr">
              <a:buNone/>
              <a:defRPr sz="2800" b="1">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a:t>마스터 부제목 스타일 편집</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lvl2pPr marL="742950" indent="-285750">
              <a:buFont typeface="시스템 서체 일반체"/>
              <a:buChar char="◦"/>
              <a:defRPr/>
            </a:lvl2pPr>
            <a:lvl3pPr marL="1143000" indent="-228600">
              <a:buFont typeface="Wingdings" pitchFamily="2" charset="2"/>
              <a:buChar char="§"/>
              <a:defRPr/>
            </a:lvl3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sz="half" idx="1"/>
          </p:nvPr>
        </p:nvSpPr>
        <p:spPr>
          <a:xfrm>
            <a:off x="191344" y="1124745"/>
            <a:ext cx="5803056" cy="5544616"/>
          </a:xfrm>
        </p:spPr>
        <p:txBody>
          <a:bodyPr>
            <a:normAutofit/>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6197600" y="1124745"/>
            <a:ext cx="5803056" cy="5544616"/>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551384" y="260648"/>
            <a:ext cx="11043247" cy="72008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551384" y="1124743"/>
            <a:ext cx="11043247" cy="5400601"/>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4"/>
          </p:nvPr>
        </p:nvSpPr>
        <p:spPr>
          <a:xfrm>
            <a:off x="11594631" y="6381328"/>
            <a:ext cx="37383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EDD84E-25D4-4983-8AA1-2863C96F08D9}"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5" r:id="rId4"/>
  </p:sldLayoutIdLst>
  <p:hf hdr="0" ftr="0" dt="0"/>
  <p:txStyles>
    <p:titleStyle>
      <a:lvl1pPr algn="l" defTabSz="914400" rtl="0" eaLnBrk="1" latinLnBrk="1" hangingPunct="1">
        <a:spcBef>
          <a:spcPct val="0"/>
        </a:spcBef>
        <a:buNone/>
        <a:defRPr sz="3600" b="1" kern="1200">
          <a:solidFill>
            <a:schemeClr val="tx1"/>
          </a:solidFill>
          <a:latin typeface="Tahoma" panose="020B0604030504040204" pitchFamily="34" charset="0"/>
          <a:ea typeface="+mj-ea"/>
          <a:cs typeface="Tahoma" panose="020B0604030504040204" pitchFamily="34" charset="0"/>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Tahoma" panose="020B0604030504040204" pitchFamily="34" charset="0"/>
          <a:ea typeface="+mn-ea"/>
          <a:cs typeface="Tahoma" panose="020B0604030504040204" pitchFamily="34" charset="0"/>
        </a:defRPr>
      </a:lvl1pPr>
      <a:lvl2pPr marL="742950" indent="-285750" algn="l" defTabSz="914400" rtl="0" eaLnBrk="1" latinLnBrk="0" hangingPunct="1">
        <a:spcBef>
          <a:spcPct val="20000"/>
        </a:spcBef>
        <a:buFont typeface="시스템 서체 일반체"/>
        <a:buChar char="◦"/>
        <a:defRPr sz="1800" kern="1200">
          <a:solidFill>
            <a:schemeClr val="tx1">
              <a:lumMod val="65000"/>
              <a:lumOff val="35000"/>
            </a:schemeClr>
          </a:solidFill>
          <a:latin typeface="Tahoma" panose="020B0604030504040204" pitchFamily="34" charset="0"/>
          <a:ea typeface="+mn-ea"/>
          <a:cs typeface="Tahoma" panose="020B0604030504040204"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mn-ea"/>
          <a:cs typeface="Tahoma" panose="020B060403050404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7.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10.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pn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5.tiff"/><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6.png"/><Relationship Id="rId3" Type="http://schemas.openxmlformats.org/officeDocument/2006/relationships/image" Target="../media/image38.png"/><Relationship Id="rId7" Type="http://schemas.openxmlformats.org/officeDocument/2006/relationships/image" Target="../media/image40.png"/><Relationship Id="rId12" Type="http://schemas.openxmlformats.org/officeDocument/2006/relationships/image" Target="../media/image44.png"/><Relationship Id="rId2" Type="http://schemas.openxmlformats.org/officeDocument/2006/relationships/notesSlide" Target="../notesSlides/notesSlide11.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43.png"/><Relationship Id="rId5" Type="http://schemas.openxmlformats.org/officeDocument/2006/relationships/image" Target="../media/image39.png"/><Relationship Id="rId15" Type="http://schemas.openxmlformats.org/officeDocument/2006/relationships/image" Target="../media/image45.png"/><Relationship Id="rId10" Type="http://schemas.openxmlformats.org/officeDocument/2006/relationships/image" Target="../media/image42.png"/><Relationship Id="rId4" Type="http://schemas.openxmlformats.org/officeDocument/2006/relationships/image" Target="../media/image15.tiff"/><Relationship Id="rId9" Type="http://schemas.openxmlformats.org/officeDocument/2006/relationships/image" Target="../media/image22.png"/><Relationship Id="rId1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image" Target="../media/image47.png"/><Relationship Id="rId21" Type="http://schemas.openxmlformats.org/officeDocument/2006/relationships/image" Target="../media/image65.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notesSlide" Target="../notesSlides/notesSlide12.xml"/><Relationship Id="rId16" Type="http://schemas.openxmlformats.org/officeDocument/2006/relationships/image" Target="../media/image60.png"/><Relationship Id="rId20"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10" Type="http://schemas.openxmlformats.org/officeDocument/2006/relationships/image" Target="../media/image54.png"/><Relationship Id="rId19"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s>
</file>

<file path=ppt/slides/_rels/slide13.xml.rels><?xml version="1.0" encoding="UTF-8" standalone="yes"?>
<Relationships xmlns="http://schemas.openxmlformats.org/package/2006/relationships"><Relationship Id="rId13" Type="http://schemas.openxmlformats.org/officeDocument/2006/relationships/image" Target="../media/image580.png"/><Relationship Id="rId18" Type="http://schemas.openxmlformats.org/officeDocument/2006/relationships/image" Target="../media/image630.png"/><Relationship Id="rId26" Type="http://schemas.openxmlformats.org/officeDocument/2006/relationships/image" Target="../media/image72.png"/><Relationship Id="rId39" Type="http://schemas.openxmlformats.org/officeDocument/2006/relationships/image" Target="../media/image85.png"/><Relationship Id="rId21" Type="http://schemas.openxmlformats.org/officeDocument/2006/relationships/image" Target="../media/image660.png"/><Relationship Id="rId34" Type="http://schemas.openxmlformats.org/officeDocument/2006/relationships/image" Target="../media/image80.png"/><Relationship Id="rId7" Type="http://schemas.openxmlformats.org/officeDocument/2006/relationships/image" Target="../media/image520.png"/><Relationship Id="rId12" Type="http://schemas.openxmlformats.org/officeDocument/2006/relationships/image" Target="../media/image570.png"/><Relationship Id="rId17" Type="http://schemas.openxmlformats.org/officeDocument/2006/relationships/image" Target="../media/image620.png"/><Relationship Id="rId25" Type="http://schemas.openxmlformats.org/officeDocument/2006/relationships/image" Target="../media/image71.png"/><Relationship Id="rId33" Type="http://schemas.openxmlformats.org/officeDocument/2006/relationships/image" Target="../media/image79.png"/><Relationship Id="rId38" Type="http://schemas.openxmlformats.org/officeDocument/2006/relationships/image" Target="../media/image84.png"/><Relationship Id="rId2" Type="http://schemas.openxmlformats.org/officeDocument/2006/relationships/notesSlide" Target="../notesSlides/notesSlide13.xml"/><Relationship Id="rId16" Type="http://schemas.openxmlformats.org/officeDocument/2006/relationships/image" Target="../media/image610.png"/><Relationship Id="rId20" Type="http://schemas.openxmlformats.org/officeDocument/2006/relationships/image" Target="../media/image650.png"/><Relationship Id="rId29"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10.png"/><Relationship Id="rId11" Type="http://schemas.openxmlformats.org/officeDocument/2006/relationships/image" Target="../media/image560.png"/><Relationship Id="rId24" Type="http://schemas.openxmlformats.org/officeDocument/2006/relationships/image" Target="../media/image70.png"/><Relationship Id="rId32" Type="http://schemas.openxmlformats.org/officeDocument/2006/relationships/image" Target="../media/image78.png"/><Relationship Id="rId37" Type="http://schemas.openxmlformats.org/officeDocument/2006/relationships/image" Target="../media/image83.png"/><Relationship Id="rId5" Type="http://schemas.openxmlformats.org/officeDocument/2006/relationships/image" Target="../media/image500.png"/><Relationship Id="rId15" Type="http://schemas.openxmlformats.org/officeDocument/2006/relationships/image" Target="../media/image600.png"/><Relationship Id="rId23" Type="http://schemas.openxmlformats.org/officeDocument/2006/relationships/image" Target="../media/image680.png"/><Relationship Id="rId28" Type="http://schemas.openxmlformats.org/officeDocument/2006/relationships/image" Target="../media/image74.png"/><Relationship Id="rId36" Type="http://schemas.openxmlformats.org/officeDocument/2006/relationships/image" Target="../media/image82.png"/><Relationship Id="rId10" Type="http://schemas.openxmlformats.org/officeDocument/2006/relationships/image" Target="../media/image550.png"/><Relationship Id="rId19" Type="http://schemas.openxmlformats.org/officeDocument/2006/relationships/image" Target="../media/image640.png"/><Relationship Id="rId31" Type="http://schemas.openxmlformats.org/officeDocument/2006/relationships/image" Target="../media/image77.png"/><Relationship Id="rId4" Type="http://schemas.openxmlformats.org/officeDocument/2006/relationships/image" Target="../media/image490.png"/><Relationship Id="rId9" Type="http://schemas.openxmlformats.org/officeDocument/2006/relationships/image" Target="../media/image540.png"/><Relationship Id="rId14" Type="http://schemas.openxmlformats.org/officeDocument/2006/relationships/image" Target="../media/image590.png"/><Relationship Id="rId22" Type="http://schemas.openxmlformats.org/officeDocument/2006/relationships/image" Target="../media/image670.png"/><Relationship Id="rId27" Type="http://schemas.openxmlformats.org/officeDocument/2006/relationships/image" Target="../media/image73.png"/><Relationship Id="rId30" Type="http://schemas.openxmlformats.org/officeDocument/2006/relationships/image" Target="../media/image76.png"/><Relationship Id="rId35" Type="http://schemas.openxmlformats.org/officeDocument/2006/relationships/image" Target="../media/image81.png"/><Relationship Id="rId8" Type="http://schemas.openxmlformats.org/officeDocument/2006/relationships/image" Target="../media/image530.png"/><Relationship Id="rId3" Type="http://schemas.openxmlformats.org/officeDocument/2006/relationships/image" Target="../media/image69.png"/></Relationships>
</file>

<file path=ppt/slides/_rels/slide14.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62.png"/><Relationship Id="rId3" Type="http://schemas.openxmlformats.org/officeDocument/2006/relationships/image" Target="../media/image850.png"/><Relationship Id="rId21" Type="http://schemas.openxmlformats.org/officeDocument/2006/relationships/image" Target="../media/image102.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notesSlide" Target="../notesSlides/notesSlide14.xml"/><Relationship Id="rId16" Type="http://schemas.openxmlformats.org/officeDocument/2006/relationships/image" Target="../media/image98.png"/><Relationship Id="rId20"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24" Type="http://schemas.openxmlformats.org/officeDocument/2006/relationships/image" Target="../media/image105.png"/><Relationship Id="rId5" Type="http://schemas.openxmlformats.org/officeDocument/2006/relationships/image" Target="../media/image87.png"/><Relationship Id="rId15" Type="http://schemas.openxmlformats.org/officeDocument/2006/relationships/image" Target="../media/image97.png"/><Relationship Id="rId23" Type="http://schemas.openxmlformats.org/officeDocument/2006/relationships/image" Target="../media/image104.png"/><Relationship Id="rId10" Type="http://schemas.openxmlformats.org/officeDocument/2006/relationships/image" Target="../media/image92.png"/><Relationship Id="rId19" Type="http://schemas.openxmlformats.org/officeDocument/2006/relationships/image" Target="../media/image100.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 Id="rId22" Type="http://schemas.openxmlformats.org/officeDocument/2006/relationships/image" Target="../media/image103.png"/></Relationships>
</file>

<file path=ppt/slides/_rels/slide1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9.tiff"/></Relationships>
</file>

<file path=ppt/slides/_rels/slide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3.tiff"/><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tiff"/><Relationship Id="rId5" Type="http://schemas.microsoft.com/office/2007/relationships/hdphoto" Target="../media/hdphoto3.wdp"/><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6"/>
          <p:cNvSpPr>
            <a:spLocks noGrp="1" noChangeArrowheads="1"/>
          </p:cNvSpPr>
          <p:nvPr>
            <p:ph type="ctrTitle"/>
            <p:custDataLst>
              <p:tags r:id="rId2"/>
            </p:custDataLst>
          </p:nvPr>
        </p:nvSpPr>
        <p:spPr>
          <a:xfrm>
            <a:off x="696888" y="1968063"/>
            <a:ext cx="10798224" cy="1470025"/>
          </a:xfrm>
        </p:spPr>
        <p:txBody>
          <a:bodyPr/>
          <a:lstStyle/>
          <a:p>
            <a:pPr algn="ctr"/>
            <a:r>
              <a:rPr lang="en-US" dirty="0">
                <a:ea typeface="Tahoma" panose="020B0604030504040204" pitchFamily="34" charset="0"/>
              </a:rPr>
              <a:t>13_1 Scene Graph</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ubtitle 3"/>
          <p:cNvSpPr>
            <a:spLocks noGrp="1"/>
          </p:cNvSpPr>
          <p:nvPr>
            <p:ph type="subTitle" idx="1"/>
            <p:custDataLst>
              <p:tags r:id="rId3"/>
            </p:custDataLst>
          </p:nvPr>
        </p:nvSpPr>
        <p:spPr>
          <a:xfrm>
            <a:off x="2895600" y="3633950"/>
            <a:ext cx="6400800" cy="560572"/>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Computer Graphics</a:t>
            </a:r>
          </a:p>
        </p:txBody>
      </p:sp>
    </p:spTree>
    <p:custDataLst>
      <p:tags r:id="rId1"/>
    </p:custDataLst>
    <p:extLst>
      <p:ext uri="{BB962C8B-B14F-4D97-AF65-F5344CB8AC3E}">
        <p14:creationId xmlns:p14="http://schemas.microsoft.com/office/powerpoint/2010/main" val="1346594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B5B1E4-4504-54CC-EDAE-E3604E2F19DA}"/>
              </a:ext>
            </a:extLst>
          </p:cNvPr>
          <p:cNvSpPr>
            <a:spLocks noGrp="1"/>
          </p:cNvSpPr>
          <p:nvPr>
            <p:ph type="title"/>
          </p:nvPr>
        </p:nvSpPr>
        <p:spPr/>
        <p:txBody>
          <a:bodyPr/>
          <a:lstStyle/>
          <a:p>
            <a:r>
              <a:rPr kumimoji="1" lang="en-US" altLang="ko-KR" dirty="0"/>
              <a:t>Example (1/2)</a:t>
            </a:r>
            <a:endParaRPr kumimoji="1" lang="ko-KR" altLang="en-US" dirty="0"/>
          </a:p>
        </p:txBody>
      </p:sp>
      <p:sp>
        <p:nvSpPr>
          <p:cNvPr id="4" name="슬라이드 번호 개체 틀 3">
            <a:extLst>
              <a:ext uri="{FF2B5EF4-FFF2-40B4-BE49-F238E27FC236}">
                <a16:creationId xmlns:a16="http://schemas.microsoft.com/office/drawing/2014/main" id="{62AD7B2A-81AD-707A-BA00-1B7C84A8BF00}"/>
              </a:ext>
            </a:extLst>
          </p:cNvPr>
          <p:cNvSpPr>
            <a:spLocks noGrp="1"/>
          </p:cNvSpPr>
          <p:nvPr>
            <p:ph type="sldNum" sz="quarter" idx="12"/>
          </p:nvPr>
        </p:nvSpPr>
        <p:spPr/>
        <p:txBody>
          <a:bodyPr/>
          <a:lstStyle/>
          <a:p>
            <a:fld id="{4BEDD84E-25D4-4983-8AA1-2863C96F08D9}" type="slidenum">
              <a:rPr lang="ko-KR" altLang="en-US" smtClean="0"/>
              <a:t>10</a:t>
            </a:fld>
            <a:endParaRPr lang="ko-KR" altLang="en-US"/>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1DC22E97-C624-1D24-17CE-CB6BC97DAFE8}"/>
                  </a:ext>
                </a:extLst>
              </p:cNvPr>
              <p:cNvSpPr txBox="1"/>
              <p:nvPr/>
            </p:nvSpPr>
            <p:spPr>
              <a:xfrm>
                <a:off x="3752258" y="3816316"/>
                <a:ext cx="33118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cs typeface="Times New Roman" panose="02020603050405020304" pitchFamily="18" charset="0"/>
                        </a:rPr>
                        <m:t>𝑥</m:t>
                      </m:r>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116" name="TextBox 115">
                <a:extLst>
                  <a:ext uri="{FF2B5EF4-FFF2-40B4-BE49-F238E27FC236}">
                    <a16:creationId xmlns:a16="http://schemas.microsoft.com/office/drawing/2014/main" id="{1DC22E97-C624-1D24-17CE-CB6BC97DAFE8}"/>
                  </a:ext>
                </a:extLst>
              </p:cNvPr>
              <p:cNvSpPr txBox="1">
                <a:spLocks noRot="1" noChangeAspect="1" noMove="1" noResize="1" noEditPoints="1" noAdjustHandles="1" noChangeArrowheads="1" noChangeShapeType="1" noTextEdit="1"/>
              </p:cNvSpPr>
              <p:nvPr/>
            </p:nvSpPr>
            <p:spPr>
              <a:xfrm>
                <a:off x="3752258" y="3816316"/>
                <a:ext cx="331180" cy="307777"/>
              </a:xfrm>
              <a:prstGeom prst="rect">
                <a:avLst/>
              </a:prstGeom>
              <a:blipFill>
                <a:blip r:embed="rId3"/>
                <a:stretch>
                  <a:fillRect/>
                </a:stretch>
              </a:blipFill>
            </p:spPr>
            <p:txBody>
              <a:bodyPr/>
              <a:lstStyle/>
              <a:p>
                <a:r>
                  <a:rPr lang="ko-KR" altLang="en-US">
                    <a:noFill/>
                  </a:rPr>
                  <a:t> </a:t>
                </a:r>
              </a:p>
            </p:txBody>
          </p:sp>
        </mc:Fallback>
      </mc:AlternateContent>
      <p:pic>
        <p:nvPicPr>
          <p:cNvPr id="121" name="그림 120">
            <a:extLst>
              <a:ext uri="{FF2B5EF4-FFF2-40B4-BE49-F238E27FC236}">
                <a16:creationId xmlns:a16="http://schemas.microsoft.com/office/drawing/2014/main" id="{6F8AD40D-EDE0-579B-532F-657C52F8BF05}"/>
              </a:ext>
            </a:extLst>
          </p:cNvPr>
          <p:cNvPicPr>
            <a:picLocks noChangeAspect="1"/>
          </p:cNvPicPr>
          <p:nvPr/>
        </p:nvPicPr>
        <p:blipFill>
          <a:blip r:embed="rId4"/>
          <a:stretch>
            <a:fillRect/>
          </a:stretch>
        </p:blipFill>
        <p:spPr>
          <a:xfrm>
            <a:off x="6479835" y="657271"/>
            <a:ext cx="5513092" cy="3466822"/>
          </a:xfrm>
          <a:prstGeom prst="rect">
            <a:avLst/>
          </a:prstGeom>
        </p:spPr>
      </p:pic>
      <mc:AlternateContent xmlns:mc="http://schemas.openxmlformats.org/markup-compatibility/2006" xmlns:a14="http://schemas.microsoft.com/office/drawing/2010/main">
        <mc:Choice Requires="a14">
          <p:sp>
            <p:nvSpPr>
              <p:cNvPr id="123" name="내용 개체 틀 122">
                <a:extLst>
                  <a:ext uri="{FF2B5EF4-FFF2-40B4-BE49-F238E27FC236}">
                    <a16:creationId xmlns:a16="http://schemas.microsoft.com/office/drawing/2014/main" id="{E1085E28-A791-FF92-8A0D-70BFF1065444}"/>
                  </a:ext>
                </a:extLst>
              </p:cNvPr>
              <p:cNvSpPr>
                <a:spLocks noGrp="1"/>
              </p:cNvSpPr>
              <p:nvPr>
                <p:ph idx="1"/>
              </p:nvPr>
            </p:nvSpPr>
            <p:spPr>
              <a:xfrm>
                <a:off x="551384" y="4281135"/>
                <a:ext cx="11043247" cy="2244210"/>
              </a:xfrm>
            </p:spPr>
            <p:txBody>
              <a:bodyPr>
                <a:normAutofit/>
              </a:bodyPr>
              <a:lstStyle/>
              <a:p>
                <a14:m>
                  <m:oMath xmlns:m="http://schemas.openxmlformats.org/officeDocument/2006/math">
                    <m:d>
                      <m:dPr>
                        <m:begChr m:val="‖"/>
                        <m:endChr m:val="‖"/>
                        <m:ctrlPr>
                          <a:rPr lang="en-US" altLang="ko-KR" sz="1800" i="1" smtClean="0">
                            <a:latin typeface="Cambria Math" panose="02040503050406030204" pitchFamily="18" charset="0"/>
                          </a:rPr>
                        </m:ctrlPr>
                      </m:dPr>
                      <m:e>
                        <m:r>
                          <m:rPr>
                            <m:sty m:val="p"/>
                          </m:rPr>
                          <a:rPr lang="en-US" altLang="ko-KR" sz="1800" b="0" i="0" smtClean="0">
                            <a:latin typeface="Cambria Math" panose="02040503050406030204" pitchFamily="18" charset="0"/>
                          </a:rPr>
                          <m:t>Base</m:t>
                        </m:r>
                      </m:e>
                    </m:d>
                    <m:r>
                      <a:rPr lang="en-US" altLang="ko-KR" sz="1800" b="0" i="0" smtClean="0">
                        <a:latin typeface="Cambria Math" panose="02040503050406030204" pitchFamily="18" charset="0"/>
                      </a:rPr>
                      <m:t>=</m:t>
                    </m:r>
                    <m:sSub>
                      <m:sSubPr>
                        <m:ctrlPr>
                          <a:rPr lang="en-US" altLang="ko-KR" sz="1800" i="1" dirty="0" smtClean="0">
                            <a:latin typeface="Cambria Math" panose="02040503050406030204" pitchFamily="18" charset="0"/>
                          </a:rPr>
                        </m:ctrlPr>
                      </m:sSubPr>
                      <m:e>
                        <m:r>
                          <a:rPr lang="en-US" altLang="ko-KR" sz="1800" i="1" dirty="0" smtClean="0">
                            <a:latin typeface="Cambria Math" panose="02040503050406030204" pitchFamily="18" charset="0"/>
                          </a:rPr>
                          <m:t>𝐿</m:t>
                        </m:r>
                      </m:e>
                      <m:sub>
                        <m:r>
                          <a:rPr lang="en-US" altLang="ko-KR" sz="1800" b="0" i="1" dirty="0" smtClean="0">
                            <a:latin typeface="Cambria Math" panose="02040503050406030204" pitchFamily="18" charset="0"/>
                          </a:rPr>
                          <m:t>𝐵</m:t>
                        </m:r>
                      </m:sub>
                    </m:sSub>
                    <m:r>
                      <a:rPr lang="en-US" altLang="ko-KR" sz="1800" i="1" dirty="0" smtClean="0">
                        <a:latin typeface="Cambria Math" panose="02040503050406030204" pitchFamily="18" charset="0"/>
                      </a:rPr>
                      <m:t>=5</m:t>
                    </m:r>
                  </m:oMath>
                </a14:m>
                <a:r>
                  <a:rPr lang="en-US" altLang="ko-KR" sz="1800" dirty="0"/>
                  <a:t>,  </a:t>
                </a:r>
                <a14:m>
                  <m:oMath xmlns:m="http://schemas.openxmlformats.org/officeDocument/2006/math">
                    <m:d>
                      <m:dPr>
                        <m:begChr m:val="‖"/>
                        <m:endChr m:val="‖"/>
                        <m:ctrlPr>
                          <a:rPr lang="en-US" altLang="ko-KR" sz="1800" i="1" dirty="0" smtClean="0">
                            <a:latin typeface="Cambria Math" panose="02040503050406030204" pitchFamily="18" charset="0"/>
                          </a:rPr>
                        </m:ctrlPr>
                      </m:dPr>
                      <m:e>
                        <m:r>
                          <m:rPr>
                            <m:sty m:val="p"/>
                          </m:rPr>
                          <a:rPr lang="en-US" altLang="ko-KR" sz="1800" b="0" i="0" dirty="0" smtClean="0">
                            <a:latin typeface="Cambria Math" panose="02040503050406030204" pitchFamily="18" charset="0"/>
                          </a:rPr>
                          <m:t>Par</m:t>
                        </m:r>
                        <m:sSub>
                          <m:sSubPr>
                            <m:ctrlPr>
                              <a:rPr lang="en-US" altLang="ko-KR" sz="1800" b="0" i="1" dirty="0" smtClean="0">
                                <a:latin typeface="Cambria Math" panose="02040503050406030204" pitchFamily="18" charset="0"/>
                              </a:rPr>
                            </m:ctrlPr>
                          </m:sSubPr>
                          <m:e>
                            <m:r>
                              <m:rPr>
                                <m:sty m:val="p"/>
                              </m:rPr>
                              <a:rPr lang="en-US" altLang="ko-KR" sz="1800" b="0" i="0" dirty="0" smtClean="0">
                                <a:latin typeface="Cambria Math" panose="02040503050406030204" pitchFamily="18" charset="0"/>
                              </a:rPr>
                              <m:t>t</m:t>
                            </m:r>
                          </m:e>
                          <m:sub>
                            <m:r>
                              <a:rPr lang="en-US" altLang="ko-KR" sz="1800" b="0" i="0" dirty="0" smtClean="0">
                                <a:latin typeface="Cambria Math" panose="02040503050406030204" pitchFamily="18" charset="0"/>
                              </a:rPr>
                              <m:t>2</m:t>
                            </m:r>
                          </m:sub>
                        </m:sSub>
                      </m:e>
                    </m:d>
                    <m:r>
                      <a:rPr lang="en-US" altLang="ko-KR" sz="1800" b="0" i="1" dirty="0" smtClean="0">
                        <a:latin typeface="Cambria Math" panose="02040503050406030204" pitchFamily="18" charset="0"/>
                      </a:rPr>
                      <m:t>=</m:t>
                    </m:r>
                    <m:sSub>
                      <m:sSubPr>
                        <m:ctrlPr>
                          <a:rPr lang="en-US" altLang="ko-KR" sz="1800" i="1" dirty="0" smtClean="0">
                            <a:latin typeface="Cambria Math" panose="02040503050406030204" pitchFamily="18" charset="0"/>
                          </a:rPr>
                        </m:ctrlPr>
                      </m:sSubPr>
                      <m:e>
                        <m:r>
                          <a:rPr lang="en-US" altLang="ko-KR" sz="1800" i="1" dirty="0" smtClean="0">
                            <a:latin typeface="Cambria Math" panose="02040503050406030204" pitchFamily="18" charset="0"/>
                          </a:rPr>
                          <m:t>𝐿</m:t>
                        </m:r>
                      </m:e>
                      <m:sub>
                        <m:r>
                          <a:rPr lang="en-US" altLang="ko-KR" sz="1800" i="1" dirty="0" smtClean="0">
                            <a:latin typeface="Cambria Math" panose="02040503050406030204" pitchFamily="18" charset="0"/>
                          </a:rPr>
                          <m:t>2</m:t>
                        </m:r>
                      </m:sub>
                    </m:sSub>
                    <m:r>
                      <a:rPr lang="en-US" altLang="ko-KR" sz="1800" i="1" dirty="0" smtClean="0">
                        <a:latin typeface="Cambria Math" panose="02040503050406030204" pitchFamily="18" charset="0"/>
                      </a:rPr>
                      <m:t>=4</m:t>
                    </m:r>
                  </m:oMath>
                </a14:m>
                <a:r>
                  <a:rPr lang="en-US" altLang="ko-KR" sz="1800" dirty="0"/>
                  <a:t>, </a:t>
                </a:r>
                <a14:m>
                  <m:oMath xmlns:m="http://schemas.openxmlformats.org/officeDocument/2006/math">
                    <m:d>
                      <m:dPr>
                        <m:begChr m:val="‖"/>
                        <m:endChr m:val="‖"/>
                        <m:ctrlPr>
                          <a:rPr lang="en-US" altLang="ko-KR" sz="1800" i="1" dirty="0" smtClean="0">
                            <a:latin typeface="Cambria Math" panose="02040503050406030204" pitchFamily="18" charset="0"/>
                          </a:rPr>
                        </m:ctrlPr>
                      </m:dPr>
                      <m:e>
                        <m:r>
                          <m:rPr>
                            <m:sty m:val="p"/>
                          </m:rPr>
                          <a:rPr lang="en-US" altLang="ko-KR" sz="1800" b="0" i="0" dirty="0" smtClean="0">
                            <a:latin typeface="Cambria Math" panose="02040503050406030204" pitchFamily="18" charset="0"/>
                          </a:rPr>
                          <m:t>Par</m:t>
                        </m:r>
                        <m:sSub>
                          <m:sSubPr>
                            <m:ctrlPr>
                              <a:rPr lang="en-US" altLang="ko-KR" sz="1800" b="0" i="1" dirty="0" smtClean="0">
                                <a:latin typeface="Cambria Math" panose="02040503050406030204" pitchFamily="18" charset="0"/>
                              </a:rPr>
                            </m:ctrlPr>
                          </m:sSubPr>
                          <m:e>
                            <m:r>
                              <m:rPr>
                                <m:sty m:val="p"/>
                              </m:rPr>
                              <a:rPr lang="en-US" altLang="ko-KR" sz="1800" b="0" i="0" dirty="0" smtClean="0">
                                <a:latin typeface="Cambria Math" panose="02040503050406030204" pitchFamily="18" charset="0"/>
                              </a:rPr>
                              <m:t>t</m:t>
                            </m:r>
                          </m:e>
                          <m:sub>
                            <m:r>
                              <a:rPr lang="en-US" altLang="ko-KR" sz="1800" b="0" i="0" dirty="0" smtClean="0">
                                <a:latin typeface="Cambria Math" panose="02040503050406030204" pitchFamily="18" charset="0"/>
                              </a:rPr>
                              <m:t>1</m:t>
                            </m:r>
                          </m:sub>
                        </m:sSub>
                      </m:e>
                    </m:d>
                    <m:r>
                      <a:rPr lang="en-US" altLang="ko-KR" sz="1800" b="0" i="1" dirty="0" smtClean="0">
                        <a:latin typeface="Cambria Math" panose="02040503050406030204" pitchFamily="18" charset="0"/>
                      </a:rPr>
                      <m:t>=</m:t>
                    </m:r>
                    <m:sSub>
                      <m:sSubPr>
                        <m:ctrlPr>
                          <a:rPr lang="en-US" altLang="ko-KR" sz="1800" i="1" dirty="0" smtClean="0">
                            <a:latin typeface="Cambria Math" panose="02040503050406030204" pitchFamily="18" charset="0"/>
                          </a:rPr>
                        </m:ctrlPr>
                      </m:sSubPr>
                      <m:e>
                        <m:r>
                          <a:rPr lang="en-US" altLang="ko-KR" sz="1800" i="1" dirty="0" smtClean="0">
                            <a:latin typeface="Cambria Math" panose="02040503050406030204" pitchFamily="18" charset="0"/>
                          </a:rPr>
                          <m:t>𝐿</m:t>
                        </m:r>
                      </m:e>
                      <m:sub>
                        <m:r>
                          <a:rPr lang="en-US" altLang="ko-KR" sz="1800" i="1" dirty="0" smtClean="0">
                            <a:latin typeface="Cambria Math" panose="02040503050406030204" pitchFamily="18" charset="0"/>
                          </a:rPr>
                          <m:t>1</m:t>
                        </m:r>
                      </m:sub>
                    </m:sSub>
                    <m:r>
                      <a:rPr lang="en-US" altLang="ko-KR" sz="1800" i="1" dirty="0" smtClean="0">
                        <a:latin typeface="Cambria Math" panose="02040503050406030204" pitchFamily="18" charset="0"/>
                      </a:rPr>
                      <m:t>=3</m:t>
                    </m:r>
                  </m:oMath>
                </a14:m>
                <a:r>
                  <a:rPr lang="en-US" altLang="ko-KR" sz="1800" dirty="0"/>
                  <a:t>,  </a:t>
                </a:r>
                <a14:m>
                  <m:oMath xmlns:m="http://schemas.openxmlformats.org/officeDocument/2006/math">
                    <m:d>
                      <m:dPr>
                        <m:begChr m:val="‖"/>
                        <m:endChr m:val="‖"/>
                        <m:ctrlPr>
                          <a:rPr lang="en-US" altLang="ko-KR" sz="1800" i="1" dirty="0" smtClean="0">
                            <a:latin typeface="Cambria Math" panose="02040503050406030204" pitchFamily="18" charset="0"/>
                          </a:rPr>
                        </m:ctrlPr>
                      </m:dPr>
                      <m:e>
                        <m:r>
                          <m:rPr>
                            <m:sty m:val="p"/>
                          </m:rPr>
                          <a:rPr lang="en-US" altLang="ko-KR" sz="1800" b="0" i="0" dirty="0" smtClean="0">
                            <a:latin typeface="Cambria Math" panose="02040503050406030204" pitchFamily="18" charset="0"/>
                          </a:rPr>
                          <m:t>Par</m:t>
                        </m:r>
                        <m:sSub>
                          <m:sSubPr>
                            <m:ctrlPr>
                              <a:rPr lang="en-US" altLang="ko-KR" sz="1800" b="0" i="1" dirty="0" smtClean="0">
                                <a:latin typeface="Cambria Math" panose="02040503050406030204" pitchFamily="18" charset="0"/>
                              </a:rPr>
                            </m:ctrlPr>
                          </m:sSubPr>
                          <m:e>
                            <m:r>
                              <m:rPr>
                                <m:sty m:val="p"/>
                              </m:rPr>
                              <a:rPr lang="en-US" altLang="ko-KR" sz="1800" b="0" i="0" dirty="0" smtClean="0">
                                <a:latin typeface="Cambria Math" panose="02040503050406030204" pitchFamily="18" charset="0"/>
                              </a:rPr>
                              <m:t>t</m:t>
                            </m:r>
                          </m:e>
                          <m:sub>
                            <m:r>
                              <a:rPr lang="en-US" altLang="ko-KR" sz="1800" b="0" i="0" dirty="0" smtClean="0">
                                <a:latin typeface="Cambria Math" panose="02040503050406030204" pitchFamily="18" charset="0"/>
                              </a:rPr>
                              <m:t>3</m:t>
                            </m:r>
                          </m:sub>
                        </m:sSub>
                      </m:e>
                    </m:d>
                    <m:r>
                      <a:rPr lang="en-US" altLang="ko-KR" sz="1800" b="0" i="1" dirty="0" smtClean="0">
                        <a:latin typeface="Cambria Math" panose="02040503050406030204" pitchFamily="18" charset="0"/>
                      </a:rPr>
                      <m:t>=</m:t>
                    </m:r>
                    <m:sSub>
                      <m:sSubPr>
                        <m:ctrlPr>
                          <a:rPr lang="en-US" altLang="ko-KR" sz="1800" i="1" dirty="0" smtClean="0">
                            <a:latin typeface="Cambria Math" panose="02040503050406030204" pitchFamily="18" charset="0"/>
                          </a:rPr>
                        </m:ctrlPr>
                      </m:sSubPr>
                      <m:e>
                        <m:r>
                          <a:rPr lang="en-US" altLang="ko-KR" sz="1800" i="1" dirty="0" smtClean="0">
                            <a:latin typeface="Cambria Math" panose="02040503050406030204" pitchFamily="18" charset="0"/>
                          </a:rPr>
                          <m:t>𝐿</m:t>
                        </m:r>
                      </m:e>
                      <m:sub>
                        <m:r>
                          <a:rPr lang="en-US" altLang="ko-KR" sz="1800" i="1" dirty="0" smtClean="0">
                            <a:latin typeface="Cambria Math" panose="02040503050406030204" pitchFamily="18" charset="0"/>
                          </a:rPr>
                          <m:t>3</m:t>
                        </m:r>
                      </m:sub>
                    </m:sSub>
                    <m:r>
                      <a:rPr lang="en-US" altLang="ko-KR" sz="1800" i="1" dirty="0">
                        <a:latin typeface="Cambria Math" panose="02040503050406030204" pitchFamily="18" charset="0"/>
                      </a:rPr>
                      <m:t>=</m:t>
                    </m:r>
                    <m:r>
                      <a:rPr lang="en-US" altLang="ko-KR" sz="1800" i="1" dirty="0" smtClean="0">
                        <a:latin typeface="Cambria Math" panose="02040503050406030204" pitchFamily="18" charset="0"/>
                      </a:rPr>
                      <m:t>2</m:t>
                    </m:r>
                  </m:oMath>
                </a14:m>
                <a:endParaRPr lang="en-US" altLang="ko-KR" sz="1800" dirty="0"/>
              </a:p>
              <a:p>
                <a14:m>
                  <m:oMath xmlns:m="http://schemas.openxmlformats.org/officeDocument/2006/math">
                    <m:r>
                      <a:rPr lang="en-US" altLang="ko-KR" sz="1800" i="1" dirty="0" smtClean="0">
                        <a:latin typeface="Cambria Math" panose="02040503050406030204" pitchFamily="18" charset="0"/>
                      </a:rPr>
                      <m:t>𝑑</m:t>
                    </m:r>
                    <m:r>
                      <a:rPr lang="en-US" altLang="ko-KR" sz="1800" i="1" dirty="0" smtClean="0">
                        <a:latin typeface="Cambria Math" panose="02040503050406030204" pitchFamily="18" charset="0"/>
                      </a:rPr>
                      <m:t>=1</m:t>
                    </m:r>
                    <m:r>
                      <a:rPr lang="en-US" altLang="ko-KR" sz="1800" b="0" i="0" dirty="0" smtClean="0">
                        <a:latin typeface="Cambria Math" panose="02040503050406030204" pitchFamily="18" charset="0"/>
                      </a:rPr>
                      <m:t>,  </m:t>
                    </m:r>
                    <m:r>
                      <a:rPr lang="en-US" altLang="ko-KR" sz="1800" b="0" i="1" dirty="0" smtClean="0">
                        <a:latin typeface="Cambria Math" panose="02040503050406030204" pitchFamily="18" charset="0"/>
                      </a:rPr>
                      <m:t>𝑎</m:t>
                    </m:r>
                    <m:r>
                      <a:rPr lang="en-US" altLang="ko-KR" sz="1800" b="0" i="0" dirty="0" smtClean="0">
                        <a:latin typeface="Cambria Math" panose="02040503050406030204" pitchFamily="18" charset="0"/>
                      </a:rPr>
                      <m:t>=</m:t>
                    </m:r>
                    <m:d>
                      <m:dPr>
                        <m:ctrlPr>
                          <a:rPr lang="en-US" altLang="ko-KR" sz="1800" b="0" i="1" dirty="0" smtClean="0">
                            <a:latin typeface="Cambria Math" panose="02040503050406030204" pitchFamily="18" charset="0"/>
                          </a:rPr>
                        </m:ctrlPr>
                      </m:dPr>
                      <m:e>
                        <m:r>
                          <a:rPr lang="en-US" altLang="ko-KR" sz="1800" b="0" i="0" dirty="0" smtClean="0">
                            <a:latin typeface="Cambria Math" panose="02040503050406030204" pitchFamily="18" charset="0"/>
                          </a:rPr>
                          <m:t>3,2</m:t>
                        </m:r>
                      </m:e>
                    </m:d>
                  </m:oMath>
                </a14:m>
                <a:endParaRPr lang="en-US" altLang="ko-KR" sz="1800" b="0" dirty="0"/>
              </a:p>
              <a:p>
                <a14:m>
                  <m:oMath xmlns:m="http://schemas.openxmlformats.org/officeDocument/2006/math">
                    <m:r>
                      <a:rPr kumimoji="1" lang="ko-KR" altLang="en-US" sz="1800" i="1" smtClean="0">
                        <a:latin typeface="Cambria Math" panose="02040503050406030204" pitchFamily="18" charset="0"/>
                        <a:cs typeface="Times New Roman" panose="02020603050405020304" pitchFamily="18" charset="0"/>
                      </a:rPr>
                      <m:t>𝜃</m:t>
                    </m:r>
                    <m:r>
                      <a:rPr kumimoji="1" lang="en-US" altLang="ko-KR" sz="1800" b="0" i="1" smtClean="0">
                        <a:latin typeface="Cambria Math" panose="02040503050406030204" pitchFamily="18" charset="0"/>
                        <a:cs typeface="Times New Roman" panose="02020603050405020304" pitchFamily="18" charset="0"/>
                      </a:rPr>
                      <m:t>=30</m:t>
                    </m:r>
                    <m:r>
                      <a:rPr kumimoji="1" lang="en-US" altLang="ko-KR" sz="18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1" lang="en-US" altLang="ko-KR" sz="1800" i="1">
                            <a:latin typeface="Cambria Math" panose="02040503050406030204" pitchFamily="18" charset="0"/>
                            <a:cs typeface="Times New Roman" panose="02020603050405020304" pitchFamily="18" charset="0"/>
                          </a:rPr>
                        </m:ctrlPr>
                      </m:sSubPr>
                      <m:e>
                        <m:r>
                          <a:rPr kumimoji="1" lang="ko-KR" altLang="en-US" sz="1800" i="1">
                            <a:latin typeface="Cambria Math" panose="02040503050406030204" pitchFamily="18" charset="0"/>
                            <a:cs typeface="Times New Roman" panose="02020603050405020304" pitchFamily="18" charset="0"/>
                          </a:rPr>
                          <m:t>𝛿</m:t>
                        </m:r>
                      </m:e>
                      <m:sub>
                        <m:r>
                          <a:rPr kumimoji="1" lang="en-US" altLang="ko-KR" sz="1800" i="1">
                            <a:latin typeface="Cambria Math" panose="02040503050406030204" pitchFamily="18" charset="0"/>
                            <a:cs typeface="Times New Roman" panose="02020603050405020304" pitchFamily="18" charset="0"/>
                          </a:rPr>
                          <m:t>1</m:t>
                        </m:r>
                      </m:sub>
                    </m:sSub>
                    <m:r>
                      <a:rPr kumimoji="1" lang="en-US" altLang="ko-KR" sz="1800" b="0" i="1" smtClean="0">
                        <a:latin typeface="Cambria Math" panose="02040503050406030204" pitchFamily="18" charset="0"/>
                        <a:cs typeface="Times New Roman" panose="02020603050405020304" pitchFamily="18" charset="0"/>
                      </a:rPr>
                      <m:t>=120</m:t>
                    </m:r>
                    <m:r>
                      <a:rPr kumimoji="1" lang="en-US" altLang="ko-KR" sz="18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1" lang="en-US" altLang="ko-KR" sz="1800" i="1">
                            <a:latin typeface="Cambria Math" panose="02040503050406030204" pitchFamily="18" charset="0"/>
                            <a:cs typeface="Times New Roman" panose="02020603050405020304" pitchFamily="18" charset="0"/>
                          </a:rPr>
                        </m:ctrlPr>
                      </m:sSubPr>
                      <m:e>
                        <m:r>
                          <a:rPr kumimoji="1" lang="ko-KR" altLang="en-US" sz="1800" i="1">
                            <a:latin typeface="Cambria Math" panose="02040503050406030204" pitchFamily="18" charset="0"/>
                            <a:cs typeface="Times New Roman" panose="02020603050405020304" pitchFamily="18" charset="0"/>
                          </a:rPr>
                          <m:t>𝛿</m:t>
                        </m:r>
                      </m:e>
                      <m:sub>
                        <m:r>
                          <a:rPr kumimoji="1" lang="en-US" altLang="ko-KR" sz="1800" b="0" i="1" smtClean="0">
                            <a:latin typeface="Cambria Math" panose="02040503050406030204" pitchFamily="18" charset="0"/>
                            <a:cs typeface="Times New Roman" panose="02020603050405020304" pitchFamily="18" charset="0"/>
                          </a:rPr>
                          <m:t>2</m:t>
                        </m:r>
                      </m:sub>
                    </m:sSub>
                    <m:r>
                      <a:rPr kumimoji="1" lang="en-US" altLang="ko-KR" sz="1800" b="0" i="1" smtClean="0">
                        <a:latin typeface="Cambria Math" panose="02040503050406030204" pitchFamily="18" charset="0"/>
                        <a:cs typeface="Times New Roman" panose="02020603050405020304" pitchFamily="18" charset="0"/>
                      </a:rPr>
                      <m:t>=60</m:t>
                    </m:r>
                    <m:r>
                      <a:rPr kumimoji="1" lang="en-US" altLang="ko-KR" sz="1800" b="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ko-KR" sz="1800" b="0" i="1" smtClean="0">
                        <a:latin typeface="Cambria Math" panose="02040503050406030204" pitchFamily="18" charset="0"/>
                        <a:cs typeface="Times New Roman" panose="02020603050405020304" pitchFamily="18" charset="0"/>
                      </a:rPr>
                      <m:t>,  </m:t>
                    </m:r>
                    <m:sSub>
                      <m:sSubPr>
                        <m:ctrlPr>
                          <a:rPr kumimoji="1" lang="en-US" altLang="ko-KR" sz="1800" i="1">
                            <a:latin typeface="Cambria Math" panose="02040503050406030204" pitchFamily="18" charset="0"/>
                            <a:cs typeface="Times New Roman" panose="02020603050405020304" pitchFamily="18" charset="0"/>
                          </a:rPr>
                        </m:ctrlPr>
                      </m:sSubPr>
                      <m:e>
                        <m:r>
                          <a:rPr kumimoji="1" lang="ko-KR" altLang="en-US" sz="1800" i="1">
                            <a:latin typeface="Cambria Math" panose="02040503050406030204" pitchFamily="18" charset="0"/>
                            <a:cs typeface="Times New Roman" panose="02020603050405020304" pitchFamily="18" charset="0"/>
                          </a:rPr>
                          <m:t>𝛿</m:t>
                        </m:r>
                      </m:e>
                      <m:sub>
                        <m:r>
                          <a:rPr kumimoji="1" lang="en-US" altLang="ko-KR" sz="1800" b="0" i="1" smtClean="0">
                            <a:latin typeface="Cambria Math" panose="02040503050406030204" pitchFamily="18" charset="0"/>
                            <a:cs typeface="Times New Roman" panose="02020603050405020304" pitchFamily="18" charset="0"/>
                          </a:rPr>
                          <m:t>3</m:t>
                        </m:r>
                      </m:sub>
                    </m:sSub>
                    <m:r>
                      <a:rPr kumimoji="1" lang="en-US" altLang="ko-KR" sz="1800" b="0" i="1" smtClean="0">
                        <a:latin typeface="Cambria Math" panose="02040503050406030204" pitchFamily="18" charset="0"/>
                        <a:cs typeface="Times New Roman" panose="02020603050405020304" pitchFamily="18" charset="0"/>
                      </a:rPr>
                      <m:t>=45</m:t>
                    </m:r>
                    <m:r>
                      <a:rPr kumimoji="1" lang="en-US" altLang="ko-KR" sz="18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kumimoji="1" lang="en-US" altLang="ko-KR" sz="1800" dirty="0">
                  <a:latin typeface="Times New Roman" panose="02020603050405020304" pitchFamily="18" charset="0"/>
                  <a:cs typeface="Times New Roman" panose="02020603050405020304" pitchFamily="18" charset="0"/>
                </a:endParaRPr>
              </a:p>
              <a:p>
                <a:r>
                  <a:rPr kumimoji="1" lang="en-US" altLang="ko-KR" sz="1800" dirty="0">
                    <a:ea typeface="Tahoma" panose="020B0604030504040204" pitchFamily="34" charset="0"/>
                  </a:rPr>
                  <a:t>Coordinates of End Effector </a:t>
                </a:r>
                <a14:m>
                  <m:oMath xmlns:m="http://schemas.openxmlformats.org/officeDocument/2006/math">
                    <m:r>
                      <a:rPr kumimoji="1" lang="en-US" altLang="ko-KR" sz="1800" i="1" dirty="0" smtClean="0">
                        <a:latin typeface="Cambria Math" panose="02040503050406030204" pitchFamily="18" charset="0"/>
                        <a:ea typeface="Tahoma" panose="020B0604030504040204" pitchFamily="34" charset="0"/>
                      </a:rPr>
                      <m:t>𝑃</m:t>
                    </m:r>
                  </m:oMath>
                </a14:m>
                <a:r>
                  <a:rPr kumimoji="1" lang="en-US" altLang="ko-KR" sz="1800" dirty="0">
                    <a:ea typeface="Tahoma" panose="020B0604030504040204" pitchFamily="34" charset="0"/>
                  </a:rPr>
                  <a:t>: </a:t>
                </a:r>
                <a14:m>
                  <m:oMath xmlns:m="http://schemas.openxmlformats.org/officeDocument/2006/math">
                    <m:r>
                      <a:rPr kumimoji="1" lang="en-US" altLang="ko-KR" sz="1800" b="0" i="1" smtClean="0">
                        <a:latin typeface="Cambria Math" panose="02040503050406030204" pitchFamily="18" charset="0"/>
                        <a:ea typeface="Tahoma" panose="020B0604030504040204" pitchFamily="34" charset="0"/>
                      </a:rPr>
                      <m:t>𝑇</m:t>
                    </m:r>
                    <m:d>
                      <m:dPr>
                        <m:ctrlPr>
                          <a:rPr kumimoji="1" lang="en-US" altLang="ko-KR" sz="1800" b="0" i="1" smtClean="0">
                            <a:latin typeface="Cambria Math" panose="02040503050406030204" pitchFamily="18" charset="0"/>
                            <a:ea typeface="Tahoma" panose="020B0604030504040204" pitchFamily="34" charset="0"/>
                          </a:rPr>
                        </m:ctrlPr>
                      </m:dPr>
                      <m:e>
                        <m:r>
                          <a:rPr kumimoji="1" lang="en-US" altLang="ko-KR" sz="1800" b="0" i="1" smtClean="0">
                            <a:latin typeface="Cambria Math" panose="02040503050406030204" pitchFamily="18" charset="0"/>
                            <a:ea typeface="Tahoma" panose="020B0604030504040204" pitchFamily="34" charset="0"/>
                          </a:rPr>
                          <m:t>𝑎</m:t>
                        </m:r>
                      </m:e>
                    </m:d>
                    <m:r>
                      <a:rPr kumimoji="1" lang="en-US" altLang="ko-KR" sz="1800" b="0" i="1" smtClean="0">
                        <a:latin typeface="Cambria Math" panose="02040503050406030204" pitchFamily="18" charset="0"/>
                        <a:ea typeface="Tahoma" panose="020B0604030504040204" pitchFamily="34" charset="0"/>
                      </a:rPr>
                      <m:t>𝑅</m:t>
                    </m:r>
                    <m:d>
                      <m:dPr>
                        <m:ctrlPr>
                          <a:rPr kumimoji="1" lang="en-US" altLang="ko-KR" sz="1800" b="0" i="1" smtClean="0">
                            <a:latin typeface="Cambria Math" panose="02040503050406030204" pitchFamily="18" charset="0"/>
                            <a:ea typeface="Tahoma" panose="020B0604030504040204" pitchFamily="34" charset="0"/>
                          </a:rPr>
                        </m:ctrlPr>
                      </m:dPr>
                      <m:e>
                        <m:r>
                          <a:rPr kumimoji="1" lang="ko-KR" altLang="en-US" sz="1800" i="1">
                            <a:latin typeface="Cambria Math" panose="02040503050406030204" pitchFamily="18" charset="0"/>
                            <a:cs typeface="Times New Roman" panose="02020603050405020304" pitchFamily="18" charset="0"/>
                          </a:rPr>
                          <m:t>𝜃</m:t>
                        </m:r>
                      </m:e>
                    </m:d>
                    <m:r>
                      <a:rPr kumimoji="1" lang="en-US" altLang="ko-KR" sz="1800" b="0" i="1" smtClean="0">
                        <a:latin typeface="Cambria Math" panose="02040503050406030204" pitchFamily="18" charset="0"/>
                        <a:cs typeface="Times New Roman" panose="02020603050405020304" pitchFamily="18" charset="0"/>
                      </a:rPr>
                      <m:t>𝑇</m:t>
                    </m:r>
                    <m:d>
                      <m:dPr>
                        <m:ctrlPr>
                          <a:rPr kumimoji="1" lang="en-US" altLang="ko-KR" sz="1800" b="0" i="1" smtClean="0">
                            <a:latin typeface="Cambria Math" panose="02040503050406030204" pitchFamily="18" charset="0"/>
                            <a:cs typeface="Times New Roman" panose="02020603050405020304" pitchFamily="18" charset="0"/>
                          </a:rPr>
                        </m:ctrlPr>
                      </m:dPr>
                      <m:e>
                        <m:r>
                          <a:rPr kumimoji="1" lang="en-US" altLang="ko-KR" sz="1800" b="0" i="1" smtClean="0">
                            <a:latin typeface="Cambria Math" panose="02040503050406030204" pitchFamily="18" charset="0"/>
                            <a:cs typeface="Times New Roman" panose="02020603050405020304" pitchFamily="18" charset="0"/>
                          </a:rPr>
                          <m:t>5−</m:t>
                        </m:r>
                        <m:r>
                          <a:rPr kumimoji="1" lang="en-US" altLang="ko-KR" sz="1800" b="0" i="1" smtClean="0">
                            <a:latin typeface="Cambria Math" panose="02040503050406030204" pitchFamily="18" charset="0"/>
                            <a:cs typeface="Times New Roman" panose="02020603050405020304" pitchFamily="18" charset="0"/>
                          </a:rPr>
                          <m:t>𝑑</m:t>
                        </m:r>
                        <m:r>
                          <a:rPr kumimoji="1" lang="en-US" altLang="ko-KR" sz="1800" b="0" i="1" smtClean="0">
                            <a:latin typeface="Cambria Math" panose="02040503050406030204" pitchFamily="18" charset="0"/>
                            <a:cs typeface="Times New Roman" panose="02020603050405020304" pitchFamily="18" charset="0"/>
                          </a:rPr>
                          <m:t>,0</m:t>
                        </m:r>
                      </m:e>
                    </m:d>
                    <m:r>
                      <a:rPr kumimoji="1" lang="en-US" altLang="ko-KR" sz="1800" b="0" i="1" smtClean="0">
                        <a:latin typeface="Cambria Math" panose="02040503050406030204" pitchFamily="18" charset="0"/>
                        <a:cs typeface="Times New Roman" panose="02020603050405020304" pitchFamily="18" charset="0"/>
                      </a:rPr>
                      <m:t>𝑅</m:t>
                    </m:r>
                    <m:d>
                      <m:dPr>
                        <m:ctrlPr>
                          <a:rPr kumimoji="1" lang="en-US" altLang="ko-KR" sz="1800" b="0" i="1" smtClean="0">
                            <a:latin typeface="Cambria Math" panose="02040503050406030204" pitchFamily="18" charset="0"/>
                            <a:cs typeface="Times New Roman" panose="02020603050405020304" pitchFamily="18" charset="0"/>
                          </a:rPr>
                        </m:ctrlPr>
                      </m:dPr>
                      <m:e>
                        <m:sSub>
                          <m:sSubPr>
                            <m:ctrlPr>
                              <a:rPr kumimoji="1" lang="en-US" altLang="ko-KR" sz="1800" i="1">
                                <a:latin typeface="Cambria Math" panose="02040503050406030204" pitchFamily="18" charset="0"/>
                                <a:cs typeface="Times New Roman" panose="02020603050405020304" pitchFamily="18" charset="0"/>
                              </a:rPr>
                            </m:ctrlPr>
                          </m:sSubPr>
                          <m:e>
                            <m:r>
                              <a:rPr kumimoji="1" lang="ko-KR" altLang="en-US" sz="1800" i="1">
                                <a:latin typeface="Cambria Math" panose="02040503050406030204" pitchFamily="18" charset="0"/>
                                <a:cs typeface="Times New Roman" panose="02020603050405020304" pitchFamily="18" charset="0"/>
                              </a:rPr>
                              <m:t>𝛿</m:t>
                            </m:r>
                          </m:e>
                          <m:sub>
                            <m:r>
                              <a:rPr kumimoji="1" lang="en-US" altLang="ko-KR" sz="1800" i="1">
                                <a:latin typeface="Cambria Math" panose="02040503050406030204" pitchFamily="18" charset="0"/>
                                <a:cs typeface="Times New Roman" panose="02020603050405020304" pitchFamily="18" charset="0"/>
                              </a:rPr>
                              <m:t>2</m:t>
                            </m:r>
                          </m:sub>
                        </m:sSub>
                      </m:e>
                    </m:d>
                    <m:r>
                      <a:rPr kumimoji="1" lang="en-US" altLang="ko-KR" sz="1800" b="0" i="1" smtClean="0">
                        <a:latin typeface="Cambria Math" panose="02040503050406030204" pitchFamily="18" charset="0"/>
                        <a:cs typeface="Times New Roman" panose="02020603050405020304" pitchFamily="18" charset="0"/>
                      </a:rPr>
                      <m:t>𝑇</m:t>
                    </m:r>
                    <m:d>
                      <m:dPr>
                        <m:ctrlPr>
                          <a:rPr kumimoji="1" lang="en-US" altLang="ko-KR" sz="1800" b="0" i="1" smtClean="0">
                            <a:latin typeface="Cambria Math" panose="02040503050406030204" pitchFamily="18" charset="0"/>
                            <a:cs typeface="Times New Roman" panose="02020603050405020304" pitchFamily="18" charset="0"/>
                          </a:rPr>
                        </m:ctrlPr>
                      </m:dPr>
                      <m:e>
                        <m:r>
                          <a:rPr kumimoji="1" lang="en-US" altLang="ko-KR" sz="1800" b="0" i="1" smtClean="0">
                            <a:latin typeface="Cambria Math" panose="02040503050406030204" pitchFamily="18" charset="0"/>
                            <a:cs typeface="Times New Roman" panose="02020603050405020304" pitchFamily="18" charset="0"/>
                          </a:rPr>
                          <m:t>4−</m:t>
                        </m:r>
                        <m:r>
                          <a:rPr kumimoji="1" lang="en-US" altLang="ko-KR" sz="1800" b="0" i="1" smtClean="0">
                            <a:latin typeface="Cambria Math" panose="02040503050406030204" pitchFamily="18" charset="0"/>
                            <a:cs typeface="Times New Roman" panose="02020603050405020304" pitchFamily="18" charset="0"/>
                          </a:rPr>
                          <m:t>𝑑</m:t>
                        </m:r>
                        <m:r>
                          <a:rPr kumimoji="1" lang="en-US" altLang="ko-KR" sz="1800" b="0" i="1" smtClean="0">
                            <a:latin typeface="Cambria Math" panose="02040503050406030204" pitchFamily="18" charset="0"/>
                            <a:cs typeface="Times New Roman" panose="02020603050405020304" pitchFamily="18" charset="0"/>
                          </a:rPr>
                          <m:t>,0</m:t>
                        </m:r>
                      </m:e>
                    </m:d>
                    <m:r>
                      <a:rPr kumimoji="1" lang="en-US" altLang="ko-KR" sz="1800" b="0" i="1" smtClean="0">
                        <a:latin typeface="Cambria Math" panose="02040503050406030204" pitchFamily="18" charset="0"/>
                        <a:cs typeface="Times New Roman" panose="02020603050405020304" pitchFamily="18" charset="0"/>
                      </a:rPr>
                      <m:t>𝑅</m:t>
                    </m:r>
                    <m:d>
                      <m:dPr>
                        <m:ctrlPr>
                          <a:rPr kumimoji="1" lang="en-US" altLang="ko-KR" sz="1800" b="0" i="1" smtClean="0">
                            <a:latin typeface="Cambria Math" panose="02040503050406030204" pitchFamily="18" charset="0"/>
                            <a:cs typeface="Times New Roman" panose="02020603050405020304" pitchFamily="18" charset="0"/>
                          </a:rPr>
                        </m:ctrlPr>
                      </m:dPr>
                      <m:e>
                        <m:sSub>
                          <m:sSubPr>
                            <m:ctrlPr>
                              <a:rPr kumimoji="1" lang="en-US" altLang="ko-KR" sz="1800" i="1">
                                <a:latin typeface="Cambria Math" panose="02040503050406030204" pitchFamily="18" charset="0"/>
                                <a:cs typeface="Times New Roman" panose="02020603050405020304" pitchFamily="18" charset="0"/>
                              </a:rPr>
                            </m:ctrlPr>
                          </m:sSubPr>
                          <m:e>
                            <m:r>
                              <a:rPr kumimoji="1" lang="ko-KR" altLang="en-US" sz="1800" i="1">
                                <a:latin typeface="Cambria Math" panose="02040503050406030204" pitchFamily="18" charset="0"/>
                                <a:cs typeface="Times New Roman" panose="02020603050405020304" pitchFamily="18" charset="0"/>
                              </a:rPr>
                              <m:t>𝛿</m:t>
                            </m:r>
                          </m:e>
                          <m:sub>
                            <m:r>
                              <a:rPr kumimoji="1" lang="en-US" altLang="ko-KR" sz="1800" i="1">
                                <a:latin typeface="Cambria Math" panose="02040503050406030204" pitchFamily="18" charset="0"/>
                                <a:cs typeface="Times New Roman" panose="02020603050405020304" pitchFamily="18" charset="0"/>
                              </a:rPr>
                              <m:t>3</m:t>
                            </m:r>
                          </m:sub>
                        </m:sSub>
                      </m:e>
                    </m:d>
                    <m:d>
                      <m:dPr>
                        <m:begChr m:val="["/>
                        <m:endChr m:val="]"/>
                        <m:ctrlPr>
                          <a:rPr kumimoji="1" lang="en-US" altLang="ko-KR" sz="1800" i="1" smtClean="0">
                            <a:latin typeface="Cambria Math" panose="02040503050406030204" pitchFamily="18" charset="0"/>
                            <a:cs typeface="Times New Roman" panose="02020603050405020304" pitchFamily="18" charset="0"/>
                          </a:rPr>
                        </m:ctrlPr>
                      </m:dPr>
                      <m:e>
                        <m:m>
                          <m:mPr>
                            <m:mcs>
                              <m:mc>
                                <m:mcPr>
                                  <m:count m:val="1"/>
                                  <m:mcJc m:val="center"/>
                                </m:mcPr>
                              </m:mc>
                            </m:mcs>
                            <m:ctrlPr>
                              <a:rPr kumimoji="1" lang="en-US" altLang="ko-KR" sz="1800" i="1" smtClean="0">
                                <a:latin typeface="Cambria Math" panose="02040503050406030204" pitchFamily="18" charset="0"/>
                                <a:cs typeface="Times New Roman" panose="02020603050405020304" pitchFamily="18" charset="0"/>
                              </a:rPr>
                            </m:ctrlPr>
                          </m:mPr>
                          <m:mr>
                            <m:e>
                              <m:r>
                                <m:rPr>
                                  <m:brk m:alnAt="7"/>
                                </m:rPr>
                                <a:rPr kumimoji="1" lang="en-US" altLang="ko-KR" sz="1800" b="0" i="1" smtClean="0">
                                  <a:latin typeface="Cambria Math" panose="02040503050406030204" pitchFamily="18" charset="0"/>
                                  <a:cs typeface="Times New Roman" panose="02020603050405020304" pitchFamily="18" charset="0"/>
                                </a:rPr>
                                <m:t>2</m:t>
                              </m:r>
                            </m:e>
                          </m:mr>
                          <m:mr>
                            <m:e>
                              <m:r>
                                <a:rPr kumimoji="1" lang="en-US" altLang="ko-KR" sz="1800" b="0" i="1" smtClean="0">
                                  <a:latin typeface="Cambria Math" panose="02040503050406030204" pitchFamily="18" charset="0"/>
                                  <a:cs typeface="Times New Roman" panose="02020603050405020304" pitchFamily="18" charset="0"/>
                                </a:rPr>
                                <m:t>0</m:t>
                              </m:r>
                            </m:e>
                          </m:mr>
                        </m:m>
                      </m:e>
                    </m:d>
                  </m:oMath>
                </a14:m>
                <a:endParaRPr kumimoji="1" lang="en-US" altLang="ko-KR" sz="1800" b="0" i="1" dirty="0">
                  <a:latin typeface="Cambria Math" panose="02040503050406030204" pitchFamily="18" charset="0"/>
                  <a:cs typeface="Times New Roman" panose="02020603050405020304" pitchFamily="18" charset="0"/>
                </a:endParaRPr>
              </a:p>
              <a:p>
                <a:pPr marL="0" indent="0">
                  <a:buNone/>
                </a:pPr>
                <a:r>
                  <a:rPr kumimoji="1" lang="en-US" altLang="ko-KR" sz="1800" b="0" dirty="0">
                    <a:cs typeface="Times New Roman" panose="02020603050405020304" pitchFamily="18" charset="0"/>
                  </a:rPr>
                  <a:t>                                                 </a:t>
                </a:r>
                <a14:m>
                  <m:oMath xmlns:m="http://schemas.openxmlformats.org/officeDocument/2006/math">
                    <m:r>
                      <a:rPr kumimoji="1" lang="en-US" altLang="ko-KR" sz="1800" b="0" i="1" smtClean="0">
                        <a:latin typeface="Cambria Math" panose="02040503050406030204" pitchFamily="18" charset="0"/>
                        <a:cs typeface="Times New Roman" panose="02020603050405020304" pitchFamily="18" charset="0"/>
                      </a:rPr>
                      <m:t>=</m:t>
                    </m:r>
                    <m:r>
                      <a:rPr kumimoji="1" lang="en-US" altLang="ko-KR" sz="1800" b="0" i="1" smtClean="0">
                        <a:latin typeface="Cambria Math" panose="02040503050406030204" pitchFamily="18" charset="0"/>
                        <a:cs typeface="Times New Roman" panose="02020603050405020304" pitchFamily="18" charset="0"/>
                      </a:rPr>
                      <m:t>𝑇</m:t>
                    </m:r>
                    <m:d>
                      <m:dPr>
                        <m:ctrlPr>
                          <a:rPr kumimoji="1" lang="en-US" altLang="ko-KR" sz="1800" b="0" i="1" smtClean="0">
                            <a:latin typeface="Cambria Math" panose="02040503050406030204" pitchFamily="18" charset="0"/>
                            <a:cs typeface="Times New Roman" panose="02020603050405020304" pitchFamily="18" charset="0"/>
                          </a:rPr>
                        </m:ctrlPr>
                      </m:dPr>
                      <m:e>
                        <m:r>
                          <a:rPr kumimoji="1" lang="en-US" altLang="ko-KR" sz="1800" b="0" i="1" smtClean="0">
                            <a:latin typeface="Cambria Math" panose="02040503050406030204" pitchFamily="18" charset="0"/>
                            <a:cs typeface="Times New Roman" panose="02020603050405020304" pitchFamily="18" charset="0"/>
                          </a:rPr>
                          <m:t>3,2</m:t>
                        </m:r>
                      </m:e>
                    </m:d>
                    <m:r>
                      <a:rPr kumimoji="1" lang="en-US" altLang="ko-KR" sz="1800" b="0" i="1" smtClean="0">
                        <a:latin typeface="Cambria Math" panose="02040503050406030204" pitchFamily="18" charset="0"/>
                        <a:cs typeface="Times New Roman" panose="02020603050405020304" pitchFamily="18" charset="0"/>
                      </a:rPr>
                      <m:t>𝑅</m:t>
                    </m:r>
                    <m:d>
                      <m:dPr>
                        <m:ctrlPr>
                          <a:rPr kumimoji="1" lang="en-US" altLang="ko-KR" sz="1800" b="0" i="1" smtClean="0">
                            <a:latin typeface="Cambria Math" panose="02040503050406030204" pitchFamily="18" charset="0"/>
                            <a:cs typeface="Times New Roman" panose="02020603050405020304" pitchFamily="18" charset="0"/>
                          </a:rPr>
                        </m:ctrlPr>
                      </m:dPr>
                      <m:e>
                        <m:r>
                          <a:rPr kumimoji="1" lang="en-US" altLang="ko-KR" sz="1800" b="0" i="1" smtClean="0">
                            <a:latin typeface="Cambria Math" panose="02040503050406030204" pitchFamily="18" charset="0"/>
                            <a:cs typeface="Times New Roman" panose="02020603050405020304" pitchFamily="18" charset="0"/>
                          </a:rPr>
                          <m:t>30</m:t>
                        </m:r>
                      </m:e>
                    </m:d>
                    <m:r>
                      <a:rPr kumimoji="1" lang="en-US" altLang="ko-KR" sz="1800" b="0" i="1" smtClean="0">
                        <a:latin typeface="Cambria Math" panose="02040503050406030204" pitchFamily="18" charset="0"/>
                        <a:cs typeface="Times New Roman" panose="02020603050405020304" pitchFamily="18" charset="0"/>
                      </a:rPr>
                      <m:t>𝑇</m:t>
                    </m:r>
                    <m:d>
                      <m:dPr>
                        <m:ctrlPr>
                          <a:rPr kumimoji="1" lang="en-US" altLang="ko-KR" sz="1800" b="0" i="1" smtClean="0">
                            <a:latin typeface="Cambria Math" panose="02040503050406030204" pitchFamily="18" charset="0"/>
                            <a:cs typeface="Times New Roman" panose="02020603050405020304" pitchFamily="18" charset="0"/>
                          </a:rPr>
                        </m:ctrlPr>
                      </m:dPr>
                      <m:e>
                        <m:r>
                          <a:rPr kumimoji="1" lang="en-US" altLang="ko-KR" sz="1800" b="0" i="1" smtClean="0">
                            <a:latin typeface="Cambria Math" panose="02040503050406030204" pitchFamily="18" charset="0"/>
                            <a:cs typeface="Times New Roman" panose="02020603050405020304" pitchFamily="18" charset="0"/>
                          </a:rPr>
                          <m:t>4,0</m:t>
                        </m:r>
                      </m:e>
                    </m:d>
                    <m:r>
                      <a:rPr kumimoji="1" lang="en-US" altLang="ko-KR" sz="1800" b="0" i="1" smtClean="0">
                        <a:latin typeface="Cambria Math" panose="02040503050406030204" pitchFamily="18" charset="0"/>
                        <a:cs typeface="Times New Roman" panose="02020603050405020304" pitchFamily="18" charset="0"/>
                      </a:rPr>
                      <m:t>𝑅</m:t>
                    </m:r>
                    <m:d>
                      <m:dPr>
                        <m:ctrlPr>
                          <a:rPr kumimoji="1" lang="en-US" altLang="ko-KR" sz="1800" b="0" i="1" smtClean="0">
                            <a:latin typeface="Cambria Math" panose="02040503050406030204" pitchFamily="18" charset="0"/>
                            <a:cs typeface="Times New Roman" panose="02020603050405020304" pitchFamily="18" charset="0"/>
                          </a:rPr>
                        </m:ctrlPr>
                      </m:dPr>
                      <m:e>
                        <m:r>
                          <a:rPr kumimoji="1" lang="en-US" altLang="ko-KR" sz="1800" b="0" i="1" smtClean="0">
                            <a:latin typeface="Cambria Math" panose="02040503050406030204" pitchFamily="18" charset="0"/>
                            <a:cs typeface="Times New Roman" panose="02020603050405020304" pitchFamily="18" charset="0"/>
                          </a:rPr>
                          <m:t>60</m:t>
                        </m:r>
                      </m:e>
                    </m:d>
                    <m:r>
                      <a:rPr kumimoji="1" lang="en-US" altLang="ko-KR" sz="1800" b="0" i="1" smtClean="0">
                        <a:latin typeface="Cambria Math" panose="02040503050406030204" pitchFamily="18" charset="0"/>
                        <a:cs typeface="Times New Roman" panose="02020603050405020304" pitchFamily="18" charset="0"/>
                      </a:rPr>
                      <m:t>𝑇</m:t>
                    </m:r>
                    <m:d>
                      <m:dPr>
                        <m:ctrlPr>
                          <a:rPr kumimoji="1" lang="en-US" altLang="ko-KR" sz="1800" b="0" i="1" smtClean="0">
                            <a:latin typeface="Cambria Math" panose="02040503050406030204" pitchFamily="18" charset="0"/>
                            <a:cs typeface="Times New Roman" panose="02020603050405020304" pitchFamily="18" charset="0"/>
                          </a:rPr>
                        </m:ctrlPr>
                      </m:dPr>
                      <m:e>
                        <m:r>
                          <a:rPr kumimoji="1" lang="en-US" altLang="ko-KR" sz="1800" b="0" i="1" smtClean="0">
                            <a:latin typeface="Cambria Math" panose="02040503050406030204" pitchFamily="18" charset="0"/>
                            <a:cs typeface="Times New Roman" panose="02020603050405020304" pitchFamily="18" charset="0"/>
                          </a:rPr>
                          <m:t>3,0</m:t>
                        </m:r>
                      </m:e>
                    </m:d>
                    <m:r>
                      <a:rPr kumimoji="1" lang="en-US" altLang="ko-KR" sz="1800" b="0" i="1" smtClean="0">
                        <a:latin typeface="Cambria Math" panose="02040503050406030204" pitchFamily="18" charset="0"/>
                        <a:cs typeface="Times New Roman" panose="02020603050405020304" pitchFamily="18" charset="0"/>
                      </a:rPr>
                      <m:t>𝑅</m:t>
                    </m:r>
                    <m:d>
                      <m:dPr>
                        <m:ctrlPr>
                          <a:rPr kumimoji="1" lang="en-US" altLang="ko-KR" sz="1800" b="0" i="1" smtClean="0">
                            <a:latin typeface="Cambria Math" panose="02040503050406030204" pitchFamily="18" charset="0"/>
                            <a:cs typeface="Times New Roman" panose="02020603050405020304" pitchFamily="18" charset="0"/>
                          </a:rPr>
                        </m:ctrlPr>
                      </m:dPr>
                      <m:e>
                        <m:r>
                          <a:rPr kumimoji="1" lang="en-US" altLang="ko-KR" sz="1800" b="0" i="1" smtClean="0">
                            <a:latin typeface="Cambria Math" panose="02040503050406030204" pitchFamily="18" charset="0"/>
                            <a:cs typeface="Times New Roman" panose="02020603050405020304" pitchFamily="18" charset="0"/>
                          </a:rPr>
                          <m:t>45</m:t>
                        </m:r>
                      </m:e>
                    </m:d>
                    <m:d>
                      <m:dPr>
                        <m:begChr m:val="["/>
                        <m:endChr m:val="]"/>
                        <m:ctrlPr>
                          <a:rPr kumimoji="1" lang="en-US" altLang="ko-KR" sz="1800" i="1">
                            <a:latin typeface="Cambria Math" panose="02040503050406030204" pitchFamily="18" charset="0"/>
                            <a:cs typeface="Times New Roman" panose="02020603050405020304" pitchFamily="18" charset="0"/>
                          </a:rPr>
                        </m:ctrlPr>
                      </m:dPr>
                      <m:e>
                        <m:m>
                          <m:mPr>
                            <m:mcs>
                              <m:mc>
                                <m:mcPr>
                                  <m:count m:val="1"/>
                                  <m:mcJc m:val="center"/>
                                </m:mcPr>
                              </m:mc>
                            </m:mcs>
                            <m:ctrlPr>
                              <a:rPr kumimoji="1" lang="en-US" altLang="ko-KR" sz="1800" i="1">
                                <a:latin typeface="Cambria Math" panose="02040503050406030204" pitchFamily="18" charset="0"/>
                                <a:cs typeface="Times New Roman" panose="02020603050405020304" pitchFamily="18" charset="0"/>
                              </a:rPr>
                            </m:ctrlPr>
                          </m:mPr>
                          <m:mr>
                            <m:e>
                              <m:r>
                                <m:rPr>
                                  <m:brk m:alnAt="7"/>
                                </m:rPr>
                                <a:rPr kumimoji="1" lang="en-US" altLang="ko-KR" sz="1800" i="1">
                                  <a:latin typeface="Cambria Math" panose="02040503050406030204" pitchFamily="18" charset="0"/>
                                  <a:cs typeface="Times New Roman" panose="02020603050405020304" pitchFamily="18" charset="0"/>
                                </a:rPr>
                                <m:t>2</m:t>
                              </m:r>
                            </m:e>
                          </m:mr>
                          <m:mr>
                            <m:e>
                              <m:r>
                                <a:rPr kumimoji="1" lang="en-US" altLang="ko-KR" sz="1800" i="1">
                                  <a:latin typeface="Cambria Math" panose="02040503050406030204" pitchFamily="18" charset="0"/>
                                  <a:cs typeface="Times New Roman" panose="02020603050405020304" pitchFamily="18" charset="0"/>
                                </a:rPr>
                                <m:t>0</m:t>
                              </m:r>
                            </m:e>
                          </m:mr>
                        </m:m>
                      </m:e>
                    </m:d>
                  </m:oMath>
                </a14:m>
                <a:endParaRPr kumimoji="1" lang="en-US" altLang="ko-KR" sz="1800" i="1" dirty="0"/>
              </a:p>
            </p:txBody>
          </p:sp>
        </mc:Choice>
        <mc:Fallback xmlns="">
          <p:sp>
            <p:nvSpPr>
              <p:cNvPr id="123" name="내용 개체 틀 122">
                <a:extLst>
                  <a:ext uri="{FF2B5EF4-FFF2-40B4-BE49-F238E27FC236}">
                    <a16:creationId xmlns:a16="http://schemas.microsoft.com/office/drawing/2014/main" id="{E1085E28-A791-FF92-8A0D-70BFF1065444}"/>
                  </a:ext>
                </a:extLst>
              </p:cNvPr>
              <p:cNvSpPr>
                <a:spLocks noGrp="1" noRot="1" noChangeAspect="1" noMove="1" noResize="1" noEditPoints="1" noAdjustHandles="1" noChangeArrowheads="1" noChangeShapeType="1" noTextEdit="1"/>
              </p:cNvSpPr>
              <p:nvPr>
                <p:ph idx="1"/>
              </p:nvPr>
            </p:nvSpPr>
            <p:spPr>
              <a:xfrm>
                <a:off x="551384" y="4281135"/>
                <a:ext cx="11043247" cy="2244210"/>
              </a:xfrm>
              <a:blipFill>
                <a:blip r:embed="rId5"/>
                <a:stretch>
                  <a:fillRect l="-345" t="-562"/>
                </a:stretch>
              </a:blipFill>
            </p:spPr>
            <p:txBody>
              <a:bodyPr/>
              <a:lstStyle/>
              <a:p>
                <a:r>
                  <a:rPr lang="ko-KR" altLang="en-US">
                    <a:noFill/>
                  </a:rPr>
                  <a:t> </a:t>
                </a:r>
              </a:p>
            </p:txBody>
          </p:sp>
        </mc:Fallback>
      </mc:AlternateContent>
      <p:grpSp>
        <p:nvGrpSpPr>
          <p:cNvPr id="144" name="그룹 143">
            <a:extLst>
              <a:ext uri="{FF2B5EF4-FFF2-40B4-BE49-F238E27FC236}">
                <a16:creationId xmlns:a16="http://schemas.microsoft.com/office/drawing/2014/main" id="{CE41480B-FC84-2A0B-9BBC-46501A9C63CA}"/>
              </a:ext>
            </a:extLst>
          </p:cNvPr>
          <p:cNvGrpSpPr/>
          <p:nvPr/>
        </p:nvGrpSpPr>
        <p:grpSpPr>
          <a:xfrm>
            <a:off x="672767" y="1350401"/>
            <a:ext cx="3947904" cy="2710775"/>
            <a:chOff x="672767" y="1350401"/>
            <a:chExt cx="3947904" cy="2710775"/>
          </a:xfrm>
        </p:grpSpPr>
        <p:cxnSp>
          <p:nvCxnSpPr>
            <p:cNvPr id="7" name="직선 연결선[R] 6">
              <a:extLst>
                <a:ext uri="{FF2B5EF4-FFF2-40B4-BE49-F238E27FC236}">
                  <a16:creationId xmlns:a16="http://schemas.microsoft.com/office/drawing/2014/main" id="{7A5C32F6-C436-8F5E-5CDE-3A43B9E7D08D}"/>
                </a:ext>
              </a:extLst>
            </p:cNvPr>
            <p:cNvCxnSpPr>
              <a:cxnSpLocks/>
            </p:cNvCxnSpPr>
            <p:nvPr/>
          </p:nvCxnSpPr>
          <p:spPr>
            <a:xfrm>
              <a:off x="2170541" y="3616008"/>
              <a:ext cx="82494" cy="18841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078EBE6D-FA97-0060-343F-B717F43657A5}"/>
                </a:ext>
              </a:extLst>
            </p:cNvPr>
            <p:cNvCxnSpPr>
              <a:cxnSpLocks/>
            </p:cNvCxnSpPr>
            <p:nvPr/>
          </p:nvCxnSpPr>
          <p:spPr>
            <a:xfrm flipV="1">
              <a:off x="2219792" y="3686421"/>
              <a:ext cx="238539" cy="87464"/>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직선 연결선[R] 20">
              <a:extLst>
                <a:ext uri="{FF2B5EF4-FFF2-40B4-BE49-F238E27FC236}">
                  <a16:creationId xmlns:a16="http://schemas.microsoft.com/office/drawing/2014/main" id="{C6201C13-2893-2513-C9D5-92D54C7A2D0C}"/>
                </a:ext>
              </a:extLst>
            </p:cNvPr>
            <p:cNvCxnSpPr>
              <a:cxnSpLocks/>
            </p:cNvCxnSpPr>
            <p:nvPr/>
          </p:nvCxnSpPr>
          <p:spPr>
            <a:xfrm>
              <a:off x="2327643" y="3464595"/>
              <a:ext cx="107410" cy="25077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307F779-65F9-BA27-60D9-10A1D7B2E2F1}"/>
                </a:ext>
              </a:extLst>
            </p:cNvPr>
            <p:cNvCxnSpPr/>
            <p:nvPr/>
          </p:nvCxnSpPr>
          <p:spPr>
            <a:xfrm>
              <a:off x="839416" y="4002972"/>
              <a:ext cx="29523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B2C8395-0AB2-E652-5074-E6228D23CE35}"/>
                </a:ext>
              </a:extLst>
            </p:cNvPr>
            <p:cNvCxnSpPr>
              <a:cxnSpLocks/>
            </p:cNvCxnSpPr>
            <p:nvPr/>
          </p:nvCxnSpPr>
          <p:spPr>
            <a:xfrm flipV="1">
              <a:off x="839416" y="1906356"/>
              <a:ext cx="0" cy="20966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474850FB-36F2-8F6E-39E1-6355CB9C8BB1}"/>
                </a:ext>
              </a:extLst>
            </p:cNvPr>
            <p:cNvCxnSpPr>
              <a:cxnSpLocks/>
            </p:cNvCxnSpPr>
            <p:nvPr/>
          </p:nvCxnSpPr>
          <p:spPr>
            <a:xfrm flipV="1">
              <a:off x="839416" y="1918079"/>
              <a:ext cx="0" cy="20966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61E832E-A701-0DCE-8319-385B3E41A46F}"/>
                </a:ext>
              </a:extLst>
            </p:cNvPr>
            <p:cNvCxnSpPr>
              <a:cxnSpLocks/>
            </p:cNvCxnSpPr>
            <p:nvPr/>
          </p:nvCxnSpPr>
          <p:spPr>
            <a:xfrm flipV="1">
              <a:off x="839415" y="3570924"/>
              <a:ext cx="1296145" cy="432048"/>
            </a:xfrm>
            <a:prstGeom prst="straightConnector1">
              <a:avLst/>
            </a:prstGeom>
            <a:ln>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직선 연결선[R] 55">
              <a:extLst>
                <a:ext uri="{FF2B5EF4-FFF2-40B4-BE49-F238E27FC236}">
                  <a16:creationId xmlns:a16="http://schemas.microsoft.com/office/drawing/2014/main" id="{9DB577D4-4471-6185-DF64-116E90185ACA}"/>
                </a:ext>
              </a:extLst>
            </p:cNvPr>
            <p:cNvCxnSpPr>
              <a:cxnSpLocks/>
            </p:cNvCxnSpPr>
            <p:nvPr/>
          </p:nvCxnSpPr>
          <p:spPr>
            <a:xfrm flipH="1" flipV="1">
              <a:off x="1835356" y="2897958"/>
              <a:ext cx="480224" cy="5962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직선 연결선[R] 57">
              <a:extLst>
                <a:ext uri="{FF2B5EF4-FFF2-40B4-BE49-F238E27FC236}">
                  <a16:creationId xmlns:a16="http://schemas.microsoft.com/office/drawing/2014/main" id="{FC792340-4B54-F965-0072-CC847660A5F0}"/>
                </a:ext>
              </a:extLst>
            </p:cNvPr>
            <p:cNvCxnSpPr>
              <a:cxnSpLocks/>
            </p:cNvCxnSpPr>
            <p:nvPr/>
          </p:nvCxnSpPr>
          <p:spPr>
            <a:xfrm flipV="1">
              <a:off x="3647728" y="1895330"/>
              <a:ext cx="0" cy="111738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직선 연결선[R] 60">
              <a:extLst>
                <a:ext uri="{FF2B5EF4-FFF2-40B4-BE49-F238E27FC236}">
                  <a16:creationId xmlns:a16="http://schemas.microsoft.com/office/drawing/2014/main" id="{71410A01-9ADD-566B-2BB7-BD6E90A8CE7C}"/>
                </a:ext>
              </a:extLst>
            </p:cNvPr>
            <p:cNvCxnSpPr>
              <a:cxnSpLocks/>
            </p:cNvCxnSpPr>
            <p:nvPr/>
          </p:nvCxnSpPr>
          <p:spPr>
            <a:xfrm flipH="1" flipV="1">
              <a:off x="3143672" y="1876351"/>
              <a:ext cx="504056" cy="25201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000E496-7F0B-C095-3187-7DF8B3AACE0F}"/>
                </a:ext>
              </a:extLst>
            </p:cNvPr>
            <p:cNvCxnSpPr>
              <a:cxnSpLocks/>
            </p:cNvCxnSpPr>
            <p:nvPr/>
          </p:nvCxnSpPr>
          <p:spPr>
            <a:xfrm flipV="1">
              <a:off x="3863752" y="2636912"/>
              <a:ext cx="756919" cy="314127"/>
            </a:xfrm>
            <a:prstGeom prst="straightConnector1">
              <a:avLst/>
            </a:prstGeom>
            <a:ln>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C3972305-02F1-8F20-7752-0BEFB6424206}"/>
                </a:ext>
              </a:extLst>
            </p:cNvPr>
            <p:cNvCxnSpPr>
              <a:cxnSpLocks/>
            </p:cNvCxnSpPr>
            <p:nvPr/>
          </p:nvCxnSpPr>
          <p:spPr>
            <a:xfrm flipV="1">
              <a:off x="3647728" y="1350401"/>
              <a:ext cx="0" cy="544928"/>
            </a:xfrm>
            <a:prstGeom prst="straightConnector1">
              <a:avLst/>
            </a:prstGeom>
            <a:ln>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직선 연결선[R] 80">
              <a:extLst>
                <a:ext uri="{FF2B5EF4-FFF2-40B4-BE49-F238E27FC236}">
                  <a16:creationId xmlns:a16="http://schemas.microsoft.com/office/drawing/2014/main" id="{092B1995-BA81-19BA-CB87-173D3D0C4544}"/>
                </a:ext>
              </a:extLst>
            </p:cNvPr>
            <p:cNvCxnSpPr>
              <a:cxnSpLocks/>
            </p:cNvCxnSpPr>
            <p:nvPr/>
          </p:nvCxnSpPr>
          <p:spPr>
            <a:xfrm>
              <a:off x="3691291" y="3049371"/>
              <a:ext cx="82494" cy="18841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AE2DEE22-2E02-BBAC-4929-6108A88010DE}"/>
                </a:ext>
              </a:extLst>
            </p:cNvPr>
            <p:cNvCxnSpPr>
              <a:cxnSpLocks/>
            </p:cNvCxnSpPr>
            <p:nvPr/>
          </p:nvCxnSpPr>
          <p:spPr>
            <a:xfrm flipV="1">
              <a:off x="3740542" y="3119784"/>
              <a:ext cx="238539" cy="87464"/>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직선 연결선[R] 82">
              <a:extLst>
                <a:ext uri="{FF2B5EF4-FFF2-40B4-BE49-F238E27FC236}">
                  <a16:creationId xmlns:a16="http://schemas.microsoft.com/office/drawing/2014/main" id="{60CBFB21-D93F-3E68-0931-CD8990C92154}"/>
                </a:ext>
              </a:extLst>
            </p:cNvPr>
            <p:cNvCxnSpPr>
              <a:cxnSpLocks/>
            </p:cNvCxnSpPr>
            <p:nvPr/>
          </p:nvCxnSpPr>
          <p:spPr>
            <a:xfrm>
              <a:off x="3861933" y="2944715"/>
              <a:ext cx="94463" cy="19270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4" name="직선 연결선[R] 83">
              <a:extLst>
                <a:ext uri="{FF2B5EF4-FFF2-40B4-BE49-F238E27FC236}">
                  <a16:creationId xmlns:a16="http://schemas.microsoft.com/office/drawing/2014/main" id="{417FC6BF-7484-A7B4-5CFD-995AA1FC3218}"/>
                </a:ext>
              </a:extLst>
            </p:cNvPr>
            <p:cNvCxnSpPr>
              <a:cxnSpLocks/>
            </p:cNvCxnSpPr>
            <p:nvPr/>
          </p:nvCxnSpPr>
          <p:spPr>
            <a:xfrm>
              <a:off x="3647728" y="2122825"/>
              <a:ext cx="22970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FF7179D8-68EF-9BDB-4304-E254A4BBE7A7}"/>
                </a:ext>
              </a:extLst>
            </p:cNvPr>
            <p:cNvCxnSpPr>
              <a:cxnSpLocks/>
            </p:cNvCxnSpPr>
            <p:nvPr/>
          </p:nvCxnSpPr>
          <p:spPr>
            <a:xfrm>
              <a:off x="3877435" y="1895329"/>
              <a:ext cx="0" cy="227496"/>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직선 연결선[R] 85">
              <a:extLst>
                <a:ext uri="{FF2B5EF4-FFF2-40B4-BE49-F238E27FC236}">
                  <a16:creationId xmlns:a16="http://schemas.microsoft.com/office/drawing/2014/main" id="{80B38386-DFA3-EBE5-D7E5-EBD744AF6E2A}"/>
                </a:ext>
              </a:extLst>
            </p:cNvPr>
            <p:cNvCxnSpPr>
              <a:cxnSpLocks/>
            </p:cNvCxnSpPr>
            <p:nvPr/>
          </p:nvCxnSpPr>
          <p:spPr>
            <a:xfrm>
              <a:off x="3633352" y="1914740"/>
              <a:ext cx="230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98" name="호 97">
              <a:extLst>
                <a:ext uri="{FF2B5EF4-FFF2-40B4-BE49-F238E27FC236}">
                  <a16:creationId xmlns:a16="http://schemas.microsoft.com/office/drawing/2014/main" id="{325DD3E2-78FF-D1EA-F302-0AD1C6EEC185}"/>
                </a:ext>
              </a:extLst>
            </p:cNvPr>
            <p:cNvSpPr/>
            <p:nvPr/>
          </p:nvSpPr>
          <p:spPr>
            <a:xfrm rot="21032578">
              <a:off x="1235542" y="3810414"/>
              <a:ext cx="203852" cy="250762"/>
            </a:xfrm>
            <a:prstGeom prst="arc">
              <a:avLst>
                <a:gd name="adj1" fmla="val 18259426"/>
                <a:gd name="adj2" fmla="val 2500915"/>
              </a:avLst>
            </a:prstGeom>
            <a:ln>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99" name="호 98">
              <a:extLst>
                <a:ext uri="{FF2B5EF4-FFF2-40B4-BE49-F238E27FC236}">
                  <a16:creationId xmlns:a16="http://schemas.microsoft.com/office/drawing/2014/main" id="{9E5B0A36-66F8-EB6F-064C-767906F4F1AE}"/>
                </a:ext>
              </a:extLst>
            </p:cNvPr>
            <p:cNvSpPr/>
            <p:nvPr/>
          </p:nvSpPr>
          <p:spPr>
            <a:xfrm rot="19726427">
              <a:off x="3425497" y="2748157"/>
              <a:ext cx="531584" cy="455844"/>
            </a:xfrm>
            <a:prstGeom prst="arc">
              <a:avLst>
                <a:gd name="adj1" fmla="val 18259426"/>
                <a:gd name="adj2" fmla="val 1243846"/>
              </a:avLst>
            </a:prstGeom>
            <a:ln>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102" name="호 101">
              <a:extLst>
                <a:ext uri="{FF2B5EF4-FFF2-40B4-BE49-F238E27FC236}">
                  <a16:creationId xmlns:a16="http://schemas.microsoft.com/office/drawing/2014/main" id="{EB365A11-520A-CBFC-2BBA-844E4BEB1DDB}"/>
                </a:ext>
              </a:extLst>
            </p:cNvPr>
            <p:cNvSpPr/>
            <p:nvPr/>
          </p:nvSpPr>
          <p:spPr>
            <a:xfrm rot="20459870">
              <a:off x="2082606" y="3247004"/>
              <a:ext cx="444419" cy="455844"/>
            </a:xfrm>
            <a:prstGeom prst="arc">
              <a:avLst>
                <a:gd name="adj1" fmla="val 15458181"/>
                <a:gd name="adj2" fmla="val 581600"/>
              </a:avLst>
            </a:prstGeom>
            <a:ln>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cxnSp>
          <p:nvCxnSpPr>
            <p:cNvPr id="52" name="직선 연결선[R] 51">
              <a:extLst>
                <a:ext uri="{FF2B5EF4-FFF2-40B4-BE49-F238E27FC236}">
                  <a16:creationId xmlns:a16="http://schemas.microsoft.com/office/drawing/2014/main" id="{7948F219-0C9C-D93D-32F0-9CBECF9F54CB}"/>
                </a:ext>
              </a:extLst>
            </p:cNvPr>
            <p:cNvCxnSpPr>
              <a:cxnSpLocks/>
            </p:cNvCxnSpPr>
            <p:nvPr/>
          </p:nvCxnSpPr>
          <p:spPr>
            <a:xfrm flipV="1">
              <a:off x="2135560" y="2937061"/>
              <a:ext cx="1741875" cy="62689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호 102">
              <a:extLst>
                <a:ext uri="{FF2B5EF4-FFF2-40B4-BE49-F238E27FC236}">
                  <a16:creationId xmlns:a16="http://schemas.microsoft.com/office/drawing/2014/main" id="{4AA8686E-FF90-B835-AF58-5F6E89331837}"/>
                </a:ext>
              </a:extLst>
            </p:cNvPr>
            <p:cNvSpPr/>
            <p:nvPr/>
          </p:nvSpPr>
          <p:spPr>
            <a:xfrm rot="17986999">
              <a:off x="3291329" y="1766694"/>
              <a:ext cx="444419" cy="455844"/>
            </a:xfrm>
            <a:prstGeom prst="arc">
              <a:avLst>
                <a:gd name="adj1" fmla="val 15458181"/>
                <a:gd name="adj2" fmla="val 581600"/>
              </a:avLst>
            </a:prstGeom>
            <a:ln>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104" name="TextBox 103">
              <a:extLst>
                <a:ext uri="{FF2B5EF4-FFF2-40B4-BE49-F238E27FC236}">
                  <a16:creationId xmlns:a16="http://schemas.microsoft.com/office/drawing/2014/main" id="{8D4671EE-9134-F4BB-C171-5123AD57884F}"/>
                </a:ext>
              </a:extLst>
            </p:cNvPr>
            <p:cNvSpPr txBox="1"/>
            <p:nvPr/>
          </p:nvSpPr>
          <p:spPr>
            <a:xfrm>
              <a:off x="2808185" y="3250508"/>
              <a:ext cx="535724" cy="307777"/>
            </a:xfrm>
            <a:prstGeom prst="rect">
              <a:avLst/>
            </a:prstGeom>
            <a:noFill/>
          </p:spPr>
          <p:txBody>
            <a:bodyPr wrap="none" rtlCol="0">
              <a:spAutoFit/>
            </a:bodyPr>
            <a:lstStyle/>
            <a:p>
              <a:r>
                <a:rPr kumimoji="1" lang="en-US" altLang="ko-KR" sz="1400" dirty="0">
                  <a:latin typeface="Times New Roman" panose="02020603050405020304" pitchFamily="18" charset="0"/>
                  <a:cs typeface="Times New Roman" panose="02020603050405020304" pitchFamily="18" charset="0"/>
                </a:rPr>
                <a:t>Base</a:t>
              </a:r>
              <a:endParaRPr kumimoji="1" lang="ko-KR" altLang="en-US" sz="1400" dirty="0">
                <a:latin typeface="Times New Roman" panose="02020603050405020304" pitchFamily="18" charset="0"/>
                <a:cs typeface="Times New Roman" panose="02020603050405020304" pitchFamily="18" charset="0"/>
              </a:endParaRPr>
            </a:p>
          </p:txBody>
        </p:sp>
        <p:sp>
          <p:nvSpPr>
            <p:cNvPr id="105" name="TextBox 104">
              <a:extLst>
                <a:ext uri="{FF2B5EF4-FFF2-40B4-BE49-F238E27FC236}">
                  <a16:creationId xmlns:a16="http://schemas.microsoft.com/office/drawing/2014/main" id="{FE40C342-ABD0-26B9-52BE-E6919E21A7F1}"/>
                </a:ext>
              </a:extLst>
            </p:cNvPr>
            <p:cNvSpPr txBox="1"/>
            <p:nvPr/>
          </p:nvSpPr>
          <p:spPr>
            <a:xfrm>
              <a:off x="1511339" y="3103786"/>
              <a:ext cx="622286" cy="307777"/>
            </a:xfrm>
            <a:prstGeom prst="rect">
              <a:avLst/>
            </a:prstGeom>
            <a:noFill/>
          </p:spPr>
          <p:txBody>
            <a:bodyPr wrap="none" rtlCol="0">
              <a:spAutoFit/>
            </a:bodyPr>
            <a:lstStyle/>
            <a:p>
              <a:r>
                <a:rPr kumimoji="1" lang="en-US" altLang="ko-KR" sz="1400" dirty="0">
                  <a:latin typeface="Times New Roman" panose="02020603050405020304" pitchFamily="18" charset="0"/>
                  <a:cs typeface="Times New Roman" panose="02020603050405020304" pitchFamily="18" charset="0"/>
                </a:rPr>
                <a:t>Part-1</a:t>
              </a:r>
              <a:endParaRPr kumimoji="1" lang="ko-KR" altLang="en-US" sz="1400" dirty="0">
                <a:latin typeface="Times New Roman" panose="02020603050405020304" pitchFamily="18" charset="0"/>
                <a:cs typeface="Times New Roman" panose="02020603050405020304" pitchFamily="18" charset="0"/>
              </a:endParaRPr>
            </a:p>
          </p:txBody>
        </p:sp>
        <p:sp>
          <p:nvSpPr>
            <p:cNvPr id="106" name="TextBox 105">
              <a:extLst>
                <a:ext uri="{FF2B5EF4-FFF2-40B4-BE49-F238E27FC236}">
                  <a16:creationId xmlns:a16="http://schemas.microsoft.com/office/drawing/2014/main" id="{89B9B4B8-F3CE-241A-B0F8-24ECE927FD9B}"/>
                </a:ext>
              </a:extLst>
            </p:cNvPr>
            <p:cNvSpPr txBox="1"/>
            <p:nvPr/>
          </p:nvSpPr>
          <p:spPr>
            <a:xfrm>
              <a:off x="2658526" y="1926590"/>
              <a:ext cx="622286" cy="307777"/>
            </a:xfrm>
            <a:prstGeom prst="rect">
              <a:avLst/>
            </a:prstGeom>
            <a:noFill/>
          </p:spPr>
          <p:txBody>
            <a:bodyPr wrap="none" rtlCol="0">
              <a:spAutoFit/>
            </a:bodyPr>
            <a:lstStyle/>
            <a:p>
              <a:r>
                <a:rPr kumimoji="1" lang="en-US" altLang="ko-KR" sz="1400" dirty="0">
                  <a:latin typeface="Times New Roman" panose="02020603050405020304" pitchFamily="18" charset="0"/>
                  <a:cs typeface="Times New Roman" panose="02020603050405020304" pitchFamily="18" charset="0"/>
                </a:rPr>
                <a:t>Part-3</a:t>
              </a:r>
              <a:endParaRPr kumimoji="1" lang="ko-KR" altLang="en-US" sz="1400" dirty="0">
                <a:latin typeface="Times New Roman" panose="02020603050405020304" pitchFamily="18" charset="0"/>
                <a:cs typeface="Times New Roman" panose="02020603050405020304" pitchFamily="18" charset="0"/>
              </a:endParaRPr>
            </a:p>
          </p:txBody>
        </p:sp>
        <p:sp>
          <p:nvSpPr>
            <p:cNvPr id="107" name="TextBox 106">
              <a:extLst>
                <a:ext uri="{FF2B5EF4-FFF2-40B4-BE49-F238E27FC236}">
                  <a16:creationId xmlns:a16="http://schemas.microsoft.com/office/drawing/2014/main" id="{488CEBCC-C474-3ABC-4D53-1AA7C96FAE4E}"/>
                </a:ext>
              </a:extLst>
            </p:cNvPr>
            <p:cNvSpPr txBox="1"/>
            <p:nvPr/>
          </p:nvSpPr>
          <p:spPr>
            <a:xfrm>
              <a:off x="3066095" y="2368561"/>
              <a:ext cx="622286" cy="307777"/>
            </a:xfrm>
            <a:prstGeom prst="rect">
              <a:avLst/>
            </a:prstGeom>
            <a:noFill/>
          </p:spPr>
          <p:txBody>
            <a:bodyPr wrap="none" rtlCol="0">
              <a:spAutoFit/>
            </a:bodyPr>
            <a:lstStyle/>
            <a:p>
              <a:r>
                <a:rPr kumimoji="1" lang="en-US" altLang="ko-KR" sz="1400" dirty="0">
                  <a:latin typeface="Times New Roman" panose="02020603050405020304" pitchFamily="18" charset="0"/>
                  <a:cs typeface="Times New Roman" panose="02020603050405020304" pitchFamily="18" charset="0"/>
                </a:rPr>
                <a:t>Part-2</a:t>
              </a:r>
              <a:endParaRPr kumimoji="1" lang="ko-KR"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1DAA95B5-174D-39BE-BABC-0321AD0A0A22}"/>
                    </a:ext>
                  </a:extLst>
                </p:cNvPr>
                <p:cNvSpPr txBox="1"/>
                <p:nvPr/>
              </p:nvSpPr>
              <p:spPr>
                <a:xfrm>
                  <a:off x="2192837" y="3687590"/>
                  <a:ext cx="33945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cs typeface="Times New Roman" panose="02020603050405020304" pitchFamily="18" charset="0"/>
                          </a:rPr>
                          <m:t>𝑑</m:t>
                        </m:r>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108" name="TextBox 107">
                  <a:extLst>
                    <a:ext uri="{FF2B5EF4-FFF2-40B4-BE49-F238E27FC236}">
                      <a16:creationId xmlns:a16="http://schemas.microsoft.com/office/drawing/2014/main" id="{1DAA95B5-174D-39BE-BABC-0321AD0A0A22}"/>
                    </a:ext>
                  </a:extLst>
                </p:cNvPr>
                <p:cNvSpPr txBox="1">
                  <a:spLocks noRot="1" noChangeAspect="1" noMove="1" noResize="1" noEditPoints="1" noAdjustHandles="1" noChangeArrowheads="1" noChangeShapeType="1" noTextEdit="1"/>
                </p:cNvSpPr>
                <p:nvPr/>
              </p:nvSpPr>
              <p:spPr>
                <a:xfrm>
                  <a:off x="2192837" y="3687590"/>
                  <a:ext cx="339452"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E410056A-222F-BDB7-76B8-E7250B14F047}"/>
                    </a:ext>
                  </a:extLst>
                </p:cNvPr>
                <p:cNvSpPr txBox="1"/>
                <p:nvPr/>
              </p:nvSpPr>
              <p:spPr>
                <a:xfrm>
                  <a:off x="3708044" y="3109926"/>
                  <a:ext cx="33945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cs typeface="Times New Roman" panose="02020603050405020304" pitchFamily="18" charset="0"/>
                          </a:rPr>
                          <m:t>𝑑</m:t>
                        </m:r>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109" name="TextBox 108">
                  <a:extLst>
                    <a:ext uri="{FF2B5EF4-FFF2-40B4-BE49-F238E27FC236}">
                      <a16:creationId xmlns:a16="http://schemas.microsoft.com/office/drawing/2014/main" id="{E410056A-222F-BDB7-76B8-E7250B14F047}"/>
                    </a:ext>
                  </a:extLst>
                </p:cNvPr>
                <p:cNvSpPr txBox="1">
                  <a:spLocks noRot="1" noChangeAspect="1" noMove="1" noResize="1" noEditPoints="1" noAdjustHandles="1" noChangeArrowheads="1" noChangeShapeType="1" noTextEdit="1"/>
                </p:cNvSpPr>
                <p:nvPr/>
              </p:nvSpPr>
              <p:spPr>
                <a:xfrm>
                  <a:off x="3708044" y="3109926"/>
                  <a:ext cx="339452" cy="307777"/>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F88EA83E-95AC-4012-F8F8-0EECE6805F4F}"/>
                    </a:ext>
                  </a:extLst>
                </p:cNvPr>
                <p:cNvSpPr txBox="1"/>
                <p:nvPr/>
              </p:nvSpPr>
              <p:spPr>
                <a:xfrm>
                  <a:off x="3852569" y="1848471"/>
                  <a:ext cx="33945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cs typeface="Times New Roman" panose="02020603050405020304" pitchFamily="18" charset="0"/>
                          </a:rPr>
                          <m:t>𝑑</m:t>
                        </m:r>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110" name="TextBox 109">
                  <a:extLst>
                    <a:ext uri="{FF2B5EF4-FFF2-40B4-BE49-F238E27FC236}">
                      <a16:creationId xmlns:a16="http://schemas.microsoft.com/office/drawing/2014/main" id="{F88EA83E-95AC-4012-F8F8-0EECE6805F4F}"/>
                    </a:ext>
                  </a:extLst>
                </p:cNvPr>
                <p:cNvSpPr txBox="1">
                  <a:spLocks noRot="1" noChangeAspect="1" noMove="1" noResize="1" noEditPoints="1" noAdjustHandles="1" noChangeArrowheads="1" noChangeShapeType="1" noTextEdit="1"/>
                </p:cNvSpPr>
                <p:nvPr/>
              </p:nvSpPr>
              <p:spPr>
                <a:xfrm>
                  <a:off x="3852569" y="1848471"/>
                  <a:ext cx="339452" cy="307777"/>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EE28CB5D-A8E6-AFDE-8E12-605D3A05AEA8}"/>
                    </a:ext>
                  </a:extLst>
                </p:cNvPr>
                <p:cNvSpPr txBox="1"/>
                <p:nvPr/>
              </p:nvSpPr>
              <p:spPr>
                <a:xfrm>
                  <a:off x="1386650" y="3749650"/>
                  <a:ext cx="2747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ko-KR" altLang="en-US" sz="1400" i="1" smtClean="0">
                            <a:latin typeface="Cambria Math" panose="02040503050406030204" pitchFamily="18" charset="0"/>
                            <a:cs typeface="Times New Roman" panose="02020603050405020304" pitchFamily="18" charset="0"/>
                          </a:rPr>
                          <m:t>𝜃</m:t>
                        </m:r>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111" name="TextBox 110">
                  <a:extLst>
                    <a:ext uri="{FF2B5EF4-FFF2-40B4-BE49-F238E27FC236}">
                      <a16:creationId xmlns:a16="http://schemas.microsoft.com/office/drawing/2014/main" id="{EE28CB5D-A8E6-AFDE-8E12-605D3A05AEA8}"/>
                    </a:ext>
                  </a:extLst>
                </p:cNvPr>
                <p:cNvSpPr txBox="1">
                  <a:spLocks noRot="1" noChangeAspect="1" noMove="1" noResize="1" noEditPoints="1" noAdjustHandles="1" noChangeArrowheads="1" noChangeShapeType="1" noTextEdit="1"/>
                </p:cNvSpPr>
                <p:nvPr/>
              </p:nvSpPr>
              <p:spPr>
                <a:xfrm>
                  <a:off x="1386650" y="3749650"/>
                  <a:ext cx="274718" cy="30777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F6DD1C2D-A0E8-139D-8994-7EADF3B0A3EC}"/>
                    </a:ext>
                  </a:extLst>
                </p:cNvPr>
                <p:cNvSpPr txBox="1"/>
                <p:nvPr/>
              </p:nvSpPr>
              <p:spPr>
                <a:xfrm>
                  <a:off x="3711658" y="2494367"/>
                  <a:ext cx="2747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400" b="0" i="1" smtClean="0">
                                <a:latin typeface="Cambria Math" panose="02040503050406030204" pitchFamily="18" charset="0"/>
                                <a:cs typeface="Times New Roman" panose="02020603050405020304" pitchFamily="18" charset="0"/>
                              </a:rPr>
                            </m:ctrlPr>
                          </m:sSubPr>
                          <m:e>
                            <m:r>
                              <a:rPr kumimoji="1" lang="ko-KR" altLang="en-US" sz="1400" i="1" smtClean="0">
                                <a:latin typeface="Cambria Math" panose="02040503050406030204" pitchFamily="18" charset="0"/>
                                <a:cs typeface="Times New Roman" panose="02020603050405020304" pitchFamily="18" charset="0"/>
                              </a:rPr>
                              <m:t>𝛿</m:t>
                            </m:r>
                          </m:e>
                          <m:sub>
                            <m:r>
                              <a:rPr kumimoji="1" lang="en-US" altLang="ko-KR" sz="1400" b="0" i="1" smtClean="0">
                                <a:latin typeface="Cambria Math" panose="02040503050406030204" pitchFamily="18" charset="0"/>
                                <a:cs typeface="Times New Roman" panose="02020603050405020304" pitchFamily="18" charset="0"/>
                              </a:rPr>
                              <m:t>2</m:t>
                            </m:r>
                          </m:sub>
                        </m:sSub>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112" name="TextBox 111">
                  <a:extLst>
                    <a:ext uri="{FF2B5EF4-FFF2-40B4-BE49-F238E27FC236}">
                      <a16:creationId xmlns:a16="http://schemas.microsoft.com/office/drawing/2014/main" id="{F6DD1C2D-A0E8-139D-8994-7EADF3B0A3EC}"/>
                    </a:ext>
                  </a:extLst>
                </p:cNvPr>
                <p:cNvSpPr txBox="1">
                  <a:spLocks noRot="1" noChangeAspect="1" noMove="1" noResize="1" noEditPoints="1" noAdjustHandles="1" noChangeArrowheads="1" noChangeShapeType="1" noTextEdit="1"/>
                </p:cNvSpPr>
                <p:nvPr/>
              </p:nvSpPr>
              <p:spPr>
                <a:xfrm>
                  <a:off x="3711658" y="2494367"/>
                  <a:ext cx="274718" cy="307777"/>
                </a:xfrm>
                <a:prstGeom prst="rect">
                  <a:avLst/>
                </a:prstGeom>
                <a:blipFill>
                  <a:blip r:embed="rId10"/>
                  <a:stretch>
                    <a:fillRect r="-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A3C9F57D-BDDB-A7A5-F4DB-66988051F10A}"/>
                    </a:ext>
                  </a:extLst>
                </p:cNvPr>
                <p:cNvSpPr txBox="1"/>
                <p:nvPr/>
              </p:nvSpPr>
              <p:spPr>
                <a:xfrm>
                  <a:off x="2277684" y="3012715"/>
                  <a:ext cx="2747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400" b="0" i="1" smtClean="0">
                                <a:latin typeface="Cambria Math" panose="02040503050406030204" pitchFamily="18" charset="0"/>
                                <a:cs typeface="Times New Roman" panose="02020603050405020304" pitchFamily="18" charset="0"/>
                              </a:rPr>
                            </m:ctrlPr>
                          </m:sSubPr>
                          <m:e>
                            <m:r>
                              <a:rPr kumimoji="1" lang="ko-KR" altLang="en-US" sz="1400" i="1" smtClean="0">
                                <a:latin typeface="Cambria Math" panose="02040503050406030204" pitchFamily="18" charset="0"/>
                                <a:cs typeface="Times New Roman" panose="02020603050405020304" pitchFamily="18" charset="0"/>
                              </a:rPr>
                              <m:t>𝛿</m:t>
                            </m:r>
                          </m:e>
                          <m:sub>
                            <m:r>
                              <a:rPr kumimoji="1" lang="en-US" altLang="ko-KR" sz="1400" b="0" i="1" smtClean="0">
                                <a:latin typeface="Cambria Math" panose="02040503050406030204" pitchFamily="18" charset="0"/>
                                <a:cs typeface="Times New Roman" panose="02020603050405020304" pitchFamily="18" charset="0"/>
                              </a:rPr>
                              <m:t>1</m:t>
                            </m:r>
                          </m:sub>
                        </m:sSub>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113" name="TextBox 112">
                  <a:extLst>
                    <a:ext uri="{FF2B5EF4-FFF2-40B4-BE49-F238E27FC236}">
                      <a16:creationId xmlns:a16="http://schemas.microsoft.com/office/drawing/2014/main" id="{A3C9F57D-BDDB-A7A5-F4DB-66988051F10A}"/>
                    </a:ext>
                  </a:extLst>
                </p:cNvPr>
                <p:cNvSpPr txBox="1">
                  <a:spLocks noRot="1" noChangeAspect="1" noMove="1" noResize="1" noEditPoints="1" noAdjustHandles="1" noChangeArrowheads="1" noChangeShapeType="1" noTextEdit="1"/>
                </p:cNvSpPr>
                <p:nvPr/>
              </p:nvSpPr>
              <p:spPr>
                <a:xfrm>
                  <a:off x="2277684" y="3012715"/>
                  <a:ext cx="274718" cy="307777"/>
                </a:xfrm>
                <a:prstGeom prst="rect">
                  <a:avLst/>
                </a:prstGeom>
                <a:blipFill>
                  <a:blip r:embed="rId11"/>
                  <a:stretch>
                    <a:fillRect r="-43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E6DB50CC-2E68-2983-62CA-719B851B8D75}"/>
                    </a:ext>
                  </a:extLst>
                </p:cNvPr>
                <p:cNvSpPr txBox="1"/>
                <p:nvPr/>
              </p:nvSpPr>
              <p:spPr>
                <a:xfrm>
                  <a:off x="3277438" y="1483896"/>
                  <a:ext cx="2747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400" b="0" i="1" smtClean="0">
                                <a:latin typeface="Cambria Math" panose="02040503050406030204" pitchFamily="18" charset="0"/>
                                <a:cs typeface="Times New Roman" panose="02020603050405020304" pitchFamily="18" charset="0"/>
                              </a:rPr>
                            </m:ctrlPr>
                          </m:sSubPr>
                          <m:e>
                            <m:r>
                              <a:rPr kumimoji="1" lang="ko-KR" altLang="en-US" sz="1400" i="1" smtClean="0">
                                <a:latin typeface="Cambria Math" panose="02040503050406030204" pitchFamily="18" charset="0"/>
                                <a:cs typeface="Times New Roman" panose="02020603050405020304" pitchFamily="18" charset="0"/>
                              </a:rPr>
                              <m:t>𝛿</m:t>
                            </m:r>
                          </m:e>
                          <m:sub>
                            <m:r>
                              <a:rPr kumimoji="1" lang="en-US" altLang="ko-KR" sz="1400" b="0" i="1" smtClean="0">
                                <a:latin typeface="Cambria Math" panose="02040503050406030204" pitchFamily="18" charset="0"/>
                                <a:cs typeface="Times New Roman" panose="02020603050405020304" pitchFamily="18" charset="0"/>
                              </a:rPr>
                              <m:t>3</m:t>
                            </m:r>
                          </m:sub>
                        </m:sSub>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114" name="TextBox 113">
                  <a:extLst>
                    <a:ext uri="{FF2B5EF4-FFF2-40B4-BE49-F238E27FC236}">
                      <a16:creationId xmlns:a16="http://schemas.microsoft.com/office/drawing/2014/main" id="{E6DB50CC-2E68-2983-62CA-719B851B8D75}"/>
                    </a:ext>
                  </a:extLst>
                </p:cNvPr>
                <p:cNvSpPr txBox="1">
                  <a:spLocks noRot="1" noChangeAspect="1" noMove="1" noResize="1" noEditPoints="1" noAdjustHandles="1" noChangeArrowheads="1" noChangeShapeType="1" noTextEdit="1"/>
                </p:cNvSpPr>
                <p:nvPr/>
              </p:nvSpPr>
              <p:spPr>
                <a:xfrm>
                  <a:off x="3277438" y="1483896"/>
                  <a:ext cx="274718" cy="307777"/>
                </a:xfrm>
                <a:prstGeom prst="rect">
                  <a:avLst/>
                </a:prstGeom>
                <a:blipFill>
                  <a:blip r:embed="rId12"/>
                  <a:stretch>
                    <a:fillRect r="-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448D2F6A-AE28-E522-7182-C725C9A091A8}"/>
                    </a:ext>
                  </a:extLst>
                </p:cNvPr>
                <p:cNvSpPr txBox="1"/>
                <p:nvPr/>
              </p:nvSpPr>
              <p:spPr>
                <a:xfrm>
                  <a:off x="1551566" y="3466390"/>
                  <a:ext cx="33329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cs typeface="Times New Roman" panose="02020603050405020304" pitchFamily="18" charset="0"/>
                          </a:rPr>
                          <m:t>𝑎</m:t>
                        </m:r>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115" name="TextBox 114">
                  <a:extLst>
                    <a:ext uri="{FF2B5EF4-FFF2-40B4-BE49-F238E27FC236}">
                      <a16:creationId xmlns:a16="http://schemas.microsoft.com/office/drawing/2014/main" id="{448D2F6A-AE28-E522-7182-C725C9A091A8}"/>
                    </a:ext>
                  </a:extLst>
                </p:cNvPr>
                <p:cNvSpPr txBox="1">
                  <a:spLocks noRot="1" noChangeAspect="1" noMove="1" noResize="1" noEditPoints="1" noAdjustHandles="1" noChangeArrowheads="1" noChangeShapeType="1" noTextEdit="1"/>
                </p:cNvSpPr>
                <p:nvPr/>
              </p:nvSpPr>
              <p:spPr>
                <a:xfrm>
                  <a:off x="1551566" y="3466390"/>
                  <a:ext cx="333296" cy="307777"/>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4B2B6FFC-30F8-6DB1-BCB7-0C3219CFCDE3}"/>
                    </a:ext>
                  </a:extLst>
                </p:cNvPr>
                <p:cNvSpPr txBox="1"/>
                <p:nvPr/>
              </p:nvSpPr>
              <p:spPr>
                <a:xfrm>
                  <a:off x="672767" y="1622865"/>
                  <a:ext cx="33329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cs typeface="Times New Roman" panose="02020603050405020304" pitchFamily="18" charset="0"/>
                          </a:rPr>
                          <m:t>𝑦</m:t>
                        </m:r>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117" name="TextBox 116">
                  <a:extLst>
                    <a:ext uri="{FF2B5EF4-FFF2-40B4-BE49-F238E27FC236}">
                      <a16:creationId xmlns:a16="http://schemas.microsoft.com/office/drawing/2014/main" id="{4B2B6FFC-30F8-6DB1-BCB7-0C3219CFCDE3}"/>
                    </a:ext>
                  </a:extLst>
                </p:cNvPr>
                <p:cNvSpPr txBox="1">
                  <a:spLocks noRot="1" noChangeAspect="1" noMove="1" noResize="1" noEditPoints="1" noAdjustHandles="1" noChangeArrowheads="1" noChangeShapeType="1" noTextEdit="1"/>
                </p:cNvSpPr>
                <p:nvPr/>
              </p:nvSpPr>
              <p:spPr>
                <a:xfrm>
                  <a:off x="672767" y="1622865"/>
                  <a:ext cx="333296" cy="307777"/>
                </a:xfrm>
                <a:prstGeom prst="rect">
                  <a:avLst/>
                </a:prstGeom>
                <a:blipFill>
                  <a:blip r:embed="rId14"/>
                  <a:stretch>
                    <a:fillRect b="-3846"/>
                  </a:stretch>
                </a:blipFill>
              </p:spPr>
              <p:txBody>
                <a:bodyPr/>
                <a:lstStyle/>
                <a:p>
                  <a:r>
                    <a:rPr lang="ko-KR" altLang="en-US">
                      <a:noFill/>
                    </a:rPr>
                    <a:t> </a:t>
                  </a:r>
                </a:p>
              </p:txBody>
            </p:sp>
          </mc:Fallback>
        </mc:AlternateContent>
        <p:sp>
          <p:nvSpPr>
            <p:cNvPr id="118" name="타원 117">
              <a:extLst>
                <a:ext uri="{FF2B5EF4-FFF2-40B4-BE49-F238E27FC236}">
                  <a16:creationId xmlns:a16="http://schemas.microsoft.com/office/drawing/2014/main" id="{FFEC1E02-09CC-EA34-85C4-768E53185911}"/>
                </a:ext>
              </a:extLst>
            </p:cNvPr>
            <p:cNvSpPr/>
            <p:nvPr/>
          </p:nvSpPr>
          <p:spPr>
            <a:xfrm>
              <a:off x="3071664" y="1806740"/>
              <a:ext cx="108000" cy="108000"/>
            </a:xfrm>
            <a:prstGeom prst="ellipse">
              <a:avLst/>
            </a:prstGeom>
            <a:solidFill>
              <a:srgbClr val="FF0000"/>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EF123CD2-7C97-0817-3CF2-83AE95BDC4C7}"/>
                    </a:ext>
                  </a:extLst>
                </p:cNvPr>
                <p:cNvSpPr txBox="1"/>
                <p:nvPr/>
              </p:nvSpPr>
              <p:spPr>
                <a:xfrm>
                  <a:off x="2871162" y="1628800"/>
                  <a:ext cx="34451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cs typeface="Times New Roman" panose="02020603050405020304" pitchFamily="18" charset="0"/>
                          </a:rPr>
                          <m:t>𝑃</m:t>
                        </m:r>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120" name="TextBox 119">
                  <a:extLst>
                    <a:ext uri="{FF2B5EF4-FFF2-40B4-BE49-F238E27FC236}">
                      <a16:creationId xmlns:a16="http://schemas.microsoft.com/office/drawing/2014/main" id="{EF123CD2-7C97-0817-3CF2-83AE95BDC4C7}"/>
                    </a:ext>
                  </a:extLst>
                </p:cNvPr>
                <p:cNvSpPr txBox="1">
                  <a:spLocks noRot="1" noChangeAspect="1" noMove="1" noResize="1" noEditPoints="1" noAdjustHandles="1" noChangeArrowheads="1" noChangeShapeType="1" noTextEdit="1"/>
                </p:cNvSpPr>
                <p:nvPr/>
              </p:nvSpPr>
              <p:spPr>
                <a:xfrm>
                  <a:off x="2871162" y="1628800"/>
                  <a:ext cx="344518" cy="307777"/>
                </a:xfrm>
                <a:prstGeom prst="rect">
                  <a:avLst/>
                </a:prstGeom>
                <a:blipFill>
                  <a:blip r:embed="rId15"/>
                  <a:stretch>
                    <a:fillRect/>
                  </a:stretch>
                </a:blipFill>
              </p:spPr>
              <p:txBody>
                <a:bodyPr/>
                <a:lstStyle/>
                <a:p>
                  <a:r>
                    <a:rPr lang="ko-KR" altLang="en-US">
                      <a:noFill/>
                    </a:rPr>
                    <a:t> </a:t>
                  </a:r>
                </a:p>
              </p:txBody>
            </p:sp>
          </mc:Fallback>
        </mc:AlternateContent>
        <p:sp>
          <p:nvSpPr>
            <p:cNvPr id="124" name="타원 123">
              <a:extLst>
                <a:ext uri="{FF2B5EF4-FFF2-40B4-BE49-F238E27FC236}">
                  <a16:creationId xmlns:a16="http://schemas.microsoft.com/office/drawing/2014/main" id="{81AC846A-D136-EE99-E960-A09ED12E2DBC}"/>
                </a:ext>
              </a:extLst>
            </p:cNvPr>
            <p:cNvSpPr/>
            <p:nvPr/>
          </p:nvSpPr>
          <p:spPr>
            <a:xfrm>
              <a:off x="1811536" y="2852936"/>
              <a:ext cx="108000" cy="108000"/>
            </a:xfrm>
            <a:prstGeom prst="ellipse">
              <a:avLst/>
            </a:prstGeom>
            <a:solidFill>
              <a:srgbClr val="FF0000"/>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DBEF486C-D42D-B289-F227-CBFCB9796BFF}"/>
                    </a:ext>
                  </a:extLst>
                </p:cNvPr>
                <p:cNvSpPr txBox="1"/>
                <p:nvPr/>
              </p:nvSpPr>
              <p:spPr>
                <a:xfrm>
                  <a:off x="1634908" y="2617167"/>
                  <a:ext cx="35663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cs typeface="Times New Roman" panose="02020603050405020304" pitchFamily="18" charset="0"/>
                          </a:rPr>
                          <m:t>𝑄</m:t>
                        </m:r>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125" name="TextBox 124">
                  <a:extLst>
                    <a:ext uri="{FF2B5EF4-FFF2-40B4-BE49-F238E27FC236}">
                      <a16:creationId xmlns:a16="http://schemas.microsoft.com/office/drawing/2014/main" id="{DBEF486C-D42D-B289-F227-CBFCB9796BFF}"/>
                    </a:ext>
                  </a:extLst>
                </p:cNvPr>
                <p:cNvSpPr txBox="1">
                  <a:spLocks noRot="1" noChangeAspect="1" noMove="1" noResize="1" noEditPoints="1" noAdjustHandles="1" noChangeArrowheads="1" noChangeShapeType="1" noTextEdit="1"/>
                </p:cNvSpPr>
                <p:nvPr/>
              </p:nvSpPr>
              <p:spPr>
                <a:xfrm>
                  <a:off x="1634908" y="2617167"/>
                  <a:ext cx="356636" cy="307777"/>
                </a:xfrm>
                <a:prstGeom prst="rect">
                  <a:avLst/>
                </a:prstGeom>
                <a:blipFill>
                  <a:blip r:embed="rId16"/>
                  <a:stretch>
                    <a:fillRect b="-7692"/>
                  </a:stretch>
                </a:blipFill>
              </p:spPr>
              <p:txBody>
                <a:bodyPr/>
                <a:lstStyle/>
                <a:p>
                  <a:r>
                    <a:rPr lang="ko-KR" altLang="en-US">
                      <a:noFill/>
                    </a:rPr>
                    <a:t> </a:t>
                  </a:r>
                </a:p>
              </p:txBody>
            </p:sp>
          </mc:Fallback>
        </mc:AlternateContent>
      </p:grpSp>
      <p:grpSp>
        <p:nvGrpSpPr>
          <p:cNvPr id="159" name="그룹 158">
            <a:extLst>
              <a:ext uri="{FF2B5EF4-FFF2-40B4-BE49-F238E27FC236}">
                <a16:creationId xmlns:a16="http://schemas.microsoft.com/office/drawing/2014/main" id="{4BCA3B34-1E44-3E22-C62F-CE0C8B819D90}"/>
              </a:ext>
            </a:extLst>
          </p:cNvPr>
          <p:cNvGrpSpPr/>
          <p:nvPr/>
        </p:nvGrpSpPr>
        <p:grpSpPr>
          <a:xfrm>
            <a:off x="4898727" y="998831"/>
            <a:ext cx="1836503" cy="1123201"/>
            <a:chOff x="4342444" y="775498"/>
            <a:chExt cx="1836503" cy="1123201"/>
          </a:xfrm>
        </p:grpSpPr>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AC3C9A14-4BB7-EE29-085C-F9D1A586C09E}"/>
                    </a:ext>
                  </a:extLst>
                </p:cNvPr>
                <p:cNvSpPr txBox="1"/>
                <p:nvPr/>
              </p:nvSpPr>
              <p:spPr>
                <a:xfrm>
                  <a:off x="5330711" y="1452623"/>
                  <a:ext cx="33118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cs typeface="Times New Roman" panose="02020603050405020304" pitchFamily="18" charset="0"/>
                          </a:rPr>
                          <m:t>𝑥</m:t>
                        </m:r>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137" name="TextBox 136">
                  <a:extLst>
                    <a:ext uri="{FF2B5EF4-FFF2-40B4-BE49-F238E27FC236}">
                      <a16:creationId xmlns:a16="http://schemas.microsoft.com/office/drawing/2014/main" id="{AC3C9A14-4BB7-EE29-085C-F9D1A586C09E}"/>
                    </a:ext>
                  </a:extLst>
                </p:cNvPr>
                <p:cNvSpPr txBox="1">
                  <a:spLocks noRot="1" noChangeAspect="1" noMove="1" noResize="1" noEditPoints="1" noAdjustHandles="1" noChangeArrowheads="1" noChangeShapeType="1" noTextEdit="1"/>
                </p:cNvSpPr>
                <p:nvPr/>
              </p:nvSpPr>
              <p:spPr>
                <a:xfrm>
                  <a:off x="5330711" y="1452623"/>
                  <a:ext cx="331180" cy="307777"/>
                </a:xfrm>
                <a:prstGeom prst="rect">
                  <a:avLst/>
                </a:prstGeom>
                <a:blipFill>
                  <a:blip r:embed="rId17"/>
                  <a:stretch>
                    <a:fillRect/>
                  </a:stretch>
                </a:blipFill>
              </p:spPr>
              <p:txBody>
                <a:bodyPr/>
                <a:lstStyle/>
                <a:p>
                  <a:r>
                    <a:rPr lang="ko-KR" altLang="en-US">
                      <a:noFill/>
                    </a:rPr>
                    <a:t> </a:t>
                  </a:r>
                </a:p>
              </p:txBody>
            </p:sp>
          </mc:Fallback>
        </mc:AlternateContent>
        <p:cxnSp>
          <p:nvCxnSpPr>
            <p:cNvPr id="135" name="직선 화살표 연결선 134">
              <a:extLst>
                <a:ext uri="{FF2B5EF4-FFF2-40B4-BE49-F238E27FC236}">
                  <a16:creationId xmlns:a16="http://schemas.microsoft.com/office/drawing/2014/main" id="{E901B9B8-4437-8DD0-6735-FD33578B834A}"/>
                </a:ext>
              </a:extLst>
            </p:cNvPr>
            <p:cNvCxnSpPr>
              <a:cxnSpLocks/>
            </p:cNvCxnSpPr>
            <p:nvPr/>
          </p:nvCxnSpPr>
          <p:spPr>
            <a:xfrm>
              <a:off x="4510256" y="1616236"/>
              <a:ext cx="8793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A97F684C-9B11-2FBC-8AFE-4D67271019DD}"/>
                </a:ext>
              </a:extLst>
            </p:cNvPr>
            <p:cNvSpPr txBox="1"/>
            <p:nvPr/>
          </p:nvSpPr>
          <p:spPr>
            <a:xfrm>
              <a:off x="4579085" y="1077828"/>
              <a:ext cx="1599862" cy="307777"/>
            </a:xfrm>
            <a:prstGeom prst="rect">
              <a:avLst/>
            </a:prstGeom>
            <a:noFill/>
          </p:spPr>
          <p:txBody>
            <a:bodyPr wrap="none" rtlCol="0">
              <a:spAutoFit/>
            </a:bodyPr>
            <a:lstStyle/>
            <a:p>
              <a:r>
                <a:rPr kumimoji="1" lang="en-US" altLang="ko-KR" sz="1400" dirty="0">
                  <a:latin typeface="Times New Roman" panose="02020603050405020304" pitchFamily="18" charset="0"/>
                  <a:cs typeface="Times New Roman" panose="02020603050405020304" pitchFamily="18" charset="0"/>
                </a:rPr>
                <a:t>Part-3’s local frame</a:t>
              </a:r>
              <a:endParaRPr kumimoji="1" lang="ko-KR" altLang="en-US" sz="1400" dirty="0">
                <a:latin typeface="Times New Roman" panose="02020603050405020304" pitchFamily="18" charset="0"/>
                <a:cs typeface="Times New Roman" panose="02020603050405020304" pitchFamily="18" charset="0"/>
              </a:endParaRPr>
            </a:p>
          </p:txBody>
        </p:sp>
        <p:grpSp>
          <p:nvGrpSpPr>
            <p:cNvPr id="134" name="그룹 133">
              <a:extLst>
                <a:ext uri="{FF2B5EF4-FFF2-40B4-BE49-F238E27FC236}">
                  <a16:creationId xmlns:a16="http://schemas.microsoft.com/office/drawing/2014/main" id="{558D535B-4F63-D8AC-7717-3FA3E4FABDE6}"/>
                </a:ext>
              </a:extLst>
            </p:cNvPr>
            <p:cNvGrpSpPr/>
            <p:nvPr/>
          </p:nvGrpSpPr>
          <p:grpSpPr>
            <a:xfrm rot="9166964">
              <a:off x="4563724" y="1489717"/>
              <a:ext cx="576064" cy="321629"/>
              <a:chOff x="4769889" y="739643"/>
              <a:chExt cx="576064" cy="321629"/>
            </a:xfrm>
          </p:grpSpPr>
          <p:cxnSp>
            <p:nvCxnSpPr>
              <p:cNvPr id="126" name="직선 연결선[R] 125">
                <a:extLst>
                  <a:ext uri="{FF2B5EF4-FFF2-40B4-BE49-F238E27FC236}">
                    <a16:creationId xmlns:a16="http://schemas.microsoft.com/office/drawing/2014/main" id="{E5F08DAE-A423-B51C-EBB5-13FF0CC03091}"/>
                  </a:ext>
                </a:extLst>
              </p:cNvPr>
              <p:cNvCxnSpPr>
                <a:cxnSpLocks/>
              </p:cNvCxnSpPr>
              <p:nvPr/>
            </p:nvCxnSpPr>
            <p:spPr>
              <a:xfrm flipH="1" flipV="1">
                <a:off x="4841897" y="809254"/>
                <a:ext cx="504056" cy="25201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타원 131">
                <a:extLst>
                  <a:ext uri="{FF2B5EF4-FFF2-40B4-BE49-F238E27FC236}">
                    <a16:creationId xmlns:a16="http://schemas.microsoft.com/office/drawing/2014/main" id="{ED4F00CF-BA0D-923F-C3A6-7D09018E9A18}"/>
                  </a:ext>
                </a:extLst>
              </p:cNvPr>
              <p:cNvSpPr/>
              <p:nvPr/>
            </p:nvSpPr>
            <p:spPr>
              <a:xfrm>
                <a:off x="4769889" y="739643"/>
                <a:ext cx="108000" cy="108000"/>
              </a:xfrm>
              <a:prstGeom prst="ellipse">
                <a:avLst/>
              </a:prstGeom>
              <a:solidFill>
                <a:schemeClr val="tx1">
                  <a:lumMod val="50000"/>
                  <a:lumOff val="50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grpSp>
        <p:cxnSp>
          <p:nvCxnSpPr>
            <p:cNvPr id="136" name="직선 화살표 연결선 135">
              <a:extLst>
                <a:ext uri="{FF2B5EF4-FFF2-40B4-BE49-F238E27FC236}">
                  <a16:creationId xmlns:a16="http://schemas.microsoft.com/office/drawing/2014/main" id="{1FA014B9-141C-D06D-BC9D-5A542E739F43}"/>
                </a:ext>
              </a:extLst>
            </p:cNvPr>
            <p:cNvCxnSpPr>
              <a:cxnSpLocks/>
            </p:cNvCxnSpPr>
            <p:nvPr/>
          </p:nvCxnSpPr>
          <p:spPr>
            <a:xfrm flipH="1" flipV="1">
              <a:off x="4510255" y="1065607"/>
              <a:ext cx="1" cy="5623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DCB4233B-4BA8-3747-B7E1-22E97AC806BF}"/>
                    </a:ext>
                  </a:extLst>
                </p:cNvPr>
                <p:cNvSpPr txBox="1"/>
                <p:nvPr/>
              </p:nvSpPr>
              <p:spPr>
                <a:xfrm>
                  <a:off x="4342444" y="775498"/>
                  <a:ext cx="33329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cs typeface="Times New Roman" panose="02020603050405020304" pitchFamily="18" charset="0"/>
                          </a:rPr>
                          <m:t>𝑦</m:t>
                        </m:r>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138" name="TextBox 137">
                  <a:extLst>
                    <a:ext uri="{FF2B5EF4-FFF2-40B4-BE49-F238E27FC236}">
                      <a16:creationId xmlns:a16="http://schemas.microsoft.com/office/drawing/2014/main" id="{DCB4233B-4BA8-3747-B7E1-22E97AC806BF}"/>
                    </a:ext>
                  </a:extLst>
                </p:cNvPr>
                <p:cNvSpPr txBox="1">
                  <a:spLocks noRot="1" noChangeAspect="1" noMove="1" noResize="1" noEditPoints="1" noAdjustHandles="1" noChangeArrowheads="1" noChangeShapeType="1" noTextEdit="1"/>
                </p:cNvSpPr>
                <p:nvPr/>
              </p:nvSpPr>
              <p:spPr>
                <a:xfrm>
                  <a:off x="4342444" y="775498"/>
                  <a:ext cx="333296" cy="307777"/>
                </a:xfrm>
                <a:prstGeom prst="rect">
                  <a:avLst/>
                </a:prstGeom>
                <a:blipFill>
                  <a:blip r:embed="rId18"/>
                  <a:stretch>
                    <a:fillRect b="-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E7A14F0A-3416-A5D4-6F3B-A3A7384AB365}"/>
                    </a:ext>
                  </a:extLst>
                </p:cNvPr>
                <p:cNvSpPr txBox="1"/>
                <p:nvPr/>
              </p:nvSpPr>
              <p:spPr>
                <a:xfrm>
                  <a:off x="4938909" y="1683255"/>
                  <a:ext cx="4456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rPr>
                          <m:t>(2,0)</m:t>
                        </m:r>
                      </m:oMath>
                    </m:oMathPara>
                  </a14:m>
                  <a:endParaRPr kumimoji="1" lang="ko-KR" altLang="en-US" sz="1400" dirty="0"/>
                </a:p>
              </p:txBody>
            </p:sp>
          </mc:Choice>
          <mc:Fallback xmlns="">
            <p:sp>
              <p:nvSpPr>
                <p:cNvPr id="142" name="TextBox 141">
                  <a:extLst>
                    <a:ext uri="{FF2B5EF4-FFF2-40B4-BE49-F238E27FC236}">
                      <a16:creationId xmlns:a16="http://schemas.microsoft.com/office/drawing/2014/main" id="{E7A14F0A-3416-A5D4-6F3B-A3A7384AB365}"/>
                    </a:ext>
                  </a:extLst>
                </p:cNvPr>
                <p:cNvSpPr txBox="1">
                  <a:spLocks noRot="1" noChangeAspect="1" noMove="1" noResize="1" noEditPoints="1" noAdjustHandles="1" noChangeArrowheads="1" noChangeShapeType="1" noTextEdit="1"/>
                </p:cNvSpPr>
                <p:nvPr/>
              </p:nvSpPr>
              <p:spPr>
                <a:xfrm>
                  <a:off x="4938909" y="1683255"/>
                  <a:ext cx="445635" cy="215444"/>
                </a:xfrm>
                <a:prstGeom prst="rect">
                  <a:avLst/>
                </a:prstGeom>
                <a:blipFill>
                  <a:blip r:embed="rId19"/>
                  <a:stretch>
                    <a:fillRect l="-10811" r="-8108" b="-33333"/>
                  </a:stretch>
                </a:blipFill>
              </p:spPr>
              <p:txBody>
                <a:bodyPr/>
                <a:lstStyle/>
                <a:p>
                  <a:r>
                    <a:rPr lang="ko-KR" altLang="en-US">
                      <a:noFill/>
                    </a:rPr>
                    <a:t> </a:t>
                  </a:r>
                </a:p>
              </p:txBody>
            </p:sp>
          </mc:Fallback>
        </mc:AlternateContent>
      </p:grpSp>
      <p:cxnSp>
        <p:nvCxnSpPr>
          <p:cNvPr id="146" name="직선 화살표 연결선 145">
            <a:extLst>
              <a:ext uri="{FF2B5EF4-FFF2-40B4-BE49-F238E27FC236}">
                <a16:creationId xmlns:a16="http://schemas.microsoft.com/office/drawing/2014/main" id="{74C8BD38-254C-0717-3E2B-34DD10345F22}"/>
              </a:ext>
            </a:extLst>
          </p:cNvPr>
          <p:cNvCxnSpPr>
            <a:cxnSpLocks/>
          </p:cNvCxnSpPr>
          <p:nvPr/>
        </p:nvCxnSpPr>
        <p:spPr>
          <a:xfrm>
            <a:off x="8616280" y="1204265"/>
            <a:ext cx="0" cy="35252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7498E4D7-C18A-1DBB-691F-E1B5C099A834}"/>
              </a:ext>
            </a:extLst>
          </p:cNvPr>
          <p:cNvCxnSpPr>
            <a:cxnSpLocks/>
          </p:cNvCxnSpPr>
          <p:nvPr/>
        </p:nvCxnSpPr>
        <p:spPr>
          <a:xfrm>
            <a:off x="9009628" y="1876351"/>
            <a:ext cx="1110844" cy="358016"/>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D086CFBF-698E-7012-A7F3-E6460E5EB8FD}"/>
              </a:ext>
            </a:extLst>
          </p:cNvPr>
          <p:cNvCxnSpPr>
            <a:cxnSpLocks/>
          </p:cNvCxnSpPr>
          <p:nvPr/>
        </p:nvCxnSpPr>
        <p:spPr>
          <a:xfrm>
            <a:off x="10549122" y="2617167"/>
            <a:ext cx="600706" cy="569905"/>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 name="모서리가 둥근 직사각형 2">
            <a:extLst>
              <a:ext uri="{FF2B5EF4-FFF2-40B4-BE49-F238E27FC236}">
                <a16:creationId xmlns:a16="http://schemas.microsoft.com/office/drawing/2014/main" id="{6C850400-40DE-1CFD-35E8-1B5E96EDE39C}"/>
              </a:ext>
            </a:extLst>
          </p:cNvPr>
          <p:cNvSpPr/>
          <p:nvPr/>
        </p:nvSpPr>
        <p:spPr>
          <a:xfrm>
            <a:off x="4773993" y="929791"/>
            <a:ext cx="1993873" cy="1251190"/>
          </a:xfrm>
          <a:prstGeom prst="roundRect">
            <a:avLst/>
          </a:prstGeom>
          <a:ln w="19050">
            <a:solidFill>
              <a:srgbClr val="FFC000"/>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grpSp>
        <p:nvGrpSpPr>
          <p:cNvPr id="5" name="그룹 4">
            <a:extLst>
              <a:ext uri="{FF2B5EF4-FFF2-40B4-BE49-F238E27FC236}">
                <a16:creationId xmlns:a16="http://schemas.microsoft.com/office/drawing/2014/main" id="{EF8ABE0C-AFD5-DB23-44F2-0807778A595E}"/>
              </a:ext>
            </a:extLst>
          </p:cNvPr>
          <p:cNvGrpSpPr/>
          <p:nvPr/>
        </p:nvGrpSpPr>
        <p:grpSpPr>
          <a:xfrm>
            <a:off x="4888081" y="2714778"/>
            <a:ext cx="1940689" cy="1166145"/>
            <a:chOff x="4342444" y="775498"/>
            <a:chExt cx="1940689" cy="1166145"/>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F363C2-DEDE-61E1-D32C-D3F6819B2349}"/>
                    </a:ext>
                  </a:extLst>
                </p:cNvPr>
                <p:cNvSpPr txBox="1"/>
                <p:nvPr/>
              </p:nvSpPr>
              <p:spPr>
                <a:xfrm>
                  <a:off x="5951953" y="1436631"/>
                  <a:ext cx="33118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cs typeface="Times New Roman" panose="02020603050405020304" pitchFamily="18" charset="0"/>
                          </a:rPr>
                          <m:t>𝑥</m:t>
                        </m:r>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80F363C2-DEDE-61E1-D32C-D3F6819B2349}"/>
                    </a:ext>
                  </a:extLst>
                </p:cNvPr>
                <p:cNvSpPr txBox="1">
                  <a:spLocks noRot="1" noChangeAspect="1" noMove="1" noResize="1" noEditPoints="1" noAdjustHandles="1" noChangeArrowheads="1" noChangeShapeType="1" noTextEdit="1"/>
                </p:cNvSpPr>
                <p:nvPr/>
              </p:nvSpPr>
              <p:spPr>
                <a:xfrm>
                  <a:off x="5951953" y="1436631"/>
                  <a:ext cx="331180" cy="307777"/>
                </a:xfrm>
                <a:prstGeom prst="rect">
                  <a:avLst/>
                </a:prstGeom>
                <a:blipFill>
                  <a:blip r:embed="rId20"/>
                  <a:stretch>
                    <a:fillRect/>
                  </a:stretch>
                </a:blipFill>
              </p:spPr>
              <p:txBody>
                <a:bodyPr/>
                <a:lstStyle/>
                <a:p>
                  <a:r>
                    <a:rPr lang="ko-KR" altLang="en-US">
                      <a:noFill/>
                    </a:rPr>
                    <a:t> </a:t>
                  </a:r>
                </a:p>
              </p:txBody>
            </p:sp>
          </mc:Fallback>
        </mc:AlternateContent>
        <p:cxnSp>
          <p:nvCxnSpPr>
            <p:cNvPr id="8" name="직선 화살표 연결선 7">
              <a:extLst>
                <a:ext uri="{FF2B5EF4-FFF2-40B4-BE49-F238E27FC236}">
                  <a16:creationId xmlns:a16="http://schemas.microsoft.com/office/drawing/2014/main" id="{A54BA50D-B409-25A9-2F0C-59B05A77EE97}"/>
                </a:ext>
              </a:extLst>
            </p:cNvPr>
            <p:cNvCxnSpPr>
              <a:cxnSpLocks/>
            </p:cNvCxnSpPr>
            <p:nvPr/>
          </p:nvCxnSpPr>
          <p:spPr>
            <a:xfrm>
              <a:off x="4510256" y="1616236"/>
              <a:ext cx="15048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A75491A-9CAD-67CA-3FA4-575A10436971}"/>
                </a:ext>
              </a:extLst>
            </p:cNvPr>
            <p:cNvSpPr txBox="1"/>
            <p:nvPr/>
          </p:nvSpPr>
          <p:spPr>
            <a:xfrm>
              <a:off x="4579085" y="1077828"/>
              <a:ext cx="1599862" cy="307777"/>
            </a:xfrm>
            <a:prstGeom prst="rect">
              <a:avLst/>
            </a:prstGeom>
            <a:noFill/>
          </p:spPr>
          <p:txBody>
            <a:bodyPr wrap="none" rtlCol="0">
              <a:spAutoFit/>
            </a:bodyPr>
            <a:lstStyle/>
            <a:p>
              <a:r>
                <a:rPr kumimoji="1" lang="en-US" altLang="ko-KR" sz="1400" dirty="0">
                  <a:latin typeface="Times New Roman" panose="02020603050405020304" pitchFamily="18" charset="0"/>
                  <a:cs typeface="Times New Roman" panose="02020603050405020304" pitchFamily="18" charset="0"/>
                </a:rPr>
                <a:t>Part-2’s local frame</a:t>
              </a:r>
              <a:endParaRPr kumimoji="1" lang="ko-KR" altLang="en-US" sz="1400" dirty="0">
                <a:latin typeface="Times New Roman" panose="02020603050405020304" pitchFamily="18" charset="0"/>
                <a:cs typeface="Times New Roman" panose="02020603050405020304" pitchFamily="18" charset="0"/>
              </a:endParaRPr>
            </a:p>
          </p:txBody>
        </p:sp>
        <p:grpSp>
          <p:nvGrpSpPr>
            <p:cNvPr id="10" name="그룹 9">
              <a:extLst>
                <a:ext uri="{FF2B5EF4-FFF2-40B4-BE49-F238E27FC236}">
                  <a16:creationId xmlns:a16="http://schemas.microsoft.com/office/drawing/2014/main" id="{41F8A106-CD69-1822-D608-FE47D2800A9C}"/>
                </a:ext>
              </a:extLst>
            </p:cNvPr>
            <p:cNvGrpSpPr/>
            <p:nvPr/>
          </p:nvGrpSpPr>
          <p:grpSpPr>
            <a:xfrm rot="9166964">
              <a:off x="4595267" y="1613923"/>
              <a:ext cx="1194120" cy="327720"/>
              <a:chOff x="4216199" y="467670"/>
              <a:chExt cx="1194120" cy="327720"/>
            </a:xfrm>
          </p:grpSpPr>
          <p:cxnSp>
            <p:nvCxnSpPr>
              <p:cNvPr id="14" name="직선 연결선[R] 13">
                <a:extLst>
                  <a:ext uri="{FF2B5EF4-FFF2-40B4-BE49-F238E27FC236}">
                    <a16:creationId xmlns:a16="http://schemas.microsoft.com/office/drawing/2014/main" id="{17A8C7A2-C4DE-7231-6601-FCB241D082CC}"/>
                  </a:ext>
                </a:extLst>
              </p:cNvPr>
              <p:cNvCxnSpPr>
                <a:cxnSpLocks/>
              </p:cNvCxnSpPr>
              <p:nvPr/>
            </p:nvCxnSpPr>
            <p:spPr>
              <a:xfrm rot="12433036" flipV="1">
                <a:off x="4216199" y="787775"/>
                <a:ext cx="1194120" cy="761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1210F7D8-D125-580E-BFBE-218337FED1C3}"/>
                  </a:ext>
                </a:extLst>
              </p:cNvPr>
              <p:cNvSpPr/>
              <p:nvPr/>
            </p:nvSpPr>
            <p:spPr>
              <a:xfrm>
                <a:off x="4242782" y="467670"/>
                <a:ext cx="108000" cy="108000"/>
              </a:xfrm>
              <a:prstGeom prst="ellipse">
                <a:avLst/>
              </a:prstGeom>
              <a:solidFill>
                <a:schemeClr val="tx1">
                  <a:lumMod val="50000"/>
                  <a:lumOff val="50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grpSp>
        <p:cxnSp>
          <p:nvCxnSpPr>
            <p:cNvPr id="11" name="직선 화살표 연결선 10">
              <a:extLst>
                <a:ext uri="{FF2B5EF4-FFF2-40B4-BE49-F238E27FC236}">
                  <a16:creationId xmlns:a16="http://schemas.microsoft.com/office/drawing/2014/main" id="{202B8D74-77EC-6F98-6AAF-68525885908F}"/>
                </a:ext>
              </a:extLst>
            </p:cNvPr>
            <p:cNvCxnSpPr>
              <a:cxnSpLocks/>
            </p:cNvCxnSpPr>
            <p:nvPr/>
          </p:nvCxnSpPr>
          <p:spPr>
            <a:xfrm flipH="1" flipV="1">
              <a:off x="4510255" y="1065607"/>
              <a:ext cx="1" cy="5623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4C8C91A-86E8-FE99-AD43-F6993A60BEC1}"/>
                    </a:ext>
                  </a:extLst>
                </p:cNvPr>
                <p:cNvSpPr txBox="1"/>
                <p:nvPr/>
              </p:nvSpPr>
              <p:spPr>
                <a:xfrm>
                  <a:off x="4342444" y="775498"/>
                  <a:ext cx="33329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cs typeface="Times New Roman" panose="02020603050405020304" pitchFamily="18" charset="0"/>
                          </a:rPr>
                          <m:t>𝑦</m:t>
                        </m:r>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E4C8C91A-86E8-FE99-AD43-F6993A60BEC1}"/>
                    </a:ext>
                  </a:extLst>
                </p:cNvPr>
                <p:cNvSpPr txBox="1">
                  <a:spLocks noRot="1" noChangeAspect="1" noMove="1" noResize="1" noEditPoints="1" noAdjustHandles="1" noChangeArrowheads="1" noChangeShapeType="1" noTextEdit="1"/>
                </p:cNvSpPr>
                <p:nvPr/>
              </p:nvSpPr>
              <p:spPr>
                <a:xfrm>
                  <a:off x="4342444" y="775498"/>
                  <a:ext cx="333296" cy="307777"/>
                </a:xfrm>
                <a:prstGeom prst="rect">
                  <a:avLst/>
                </a:prstGeom>
                <a:blipFill>
                  <a:blip r:embed="rId21"/>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6B66C8B-4123-F0A2-29F0-5D362D455F1A}"/>
                    </a:ext>
                  </a:extLst>
                </p:cNvPr>
                <p:cNvSpPr txBox="1"/>
                <p:nvPr/>
              </p:nvSpPr>
              <p:spPr>
                <a:xfrm>
                  <a:off x="5654540" y="1676540"/>
                  <a:ext cx="4456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rPr>
                          <m:t>(4,0)</m:t>
                        </m:r>
                      </m:oMath>
                    </m:oMathPara>
                  </a14:m>
                  <a:endParaRPr kumimoji="1" lang="ko-KR" altLang="en-US" sz="1400" dirty="0"/>
                </a:p>
              </p:txBody>
            </p:sp>
          </mc:Choice>
          <mc:Fallback xmlns="">
            <p:sp>
              <p:nvSpPr>
                <p:cNvPr id="13" name="TextBox 12">
                  <a:extLst>
                    <a:ext uri="{FF2B5EF4-FFF2-40B4-BE49-F238E27FC236}">
                      <a16:creationId xmlns:a16="http://schemas.microsoft.com/office/drawing/2014/main" id="{36B66C8B-4123-F0A2-29F0-5D362D455F1A}"/>
                    </a:ext>
                  </a:extLst>
                </p:cNvPr>
                <p:cNvSpPr txBox="1">
                  <a:spLocks noRot="1" noChangeAspect="1" noMove="1" noResize="1" noEditPoints="1" noAdjustHandles="1" noChangeArrowheads="1" noChangeShapeType="1" noTextEdit="1"/>
                </p:cNvSpPr>
                <p:nvPr/>
              </p:nvSpPr>
              <p:spPr>
                <a:xfrm>
                  <a:off x="5654540" y="1676540"/>
                  <a:ext cx="445635" cy="215444"/>
                </a:xfrm>
                <a:prstGeom prst="rect">
                  <a:avLst/>
                </a:prstGeom>
                <a:blipFill>
                  <a:blip r:embed="rId22"/>
                  <a:stretch>
                    <a:fillRect l="-13889" r="-11111" b="-38889"/>
                  </a:stretch>
                </a:blipFill>
              </p:spPr>
              <p:txBody>
                <a:bodyPr/>
                <a:lstStyle/>
                <a:p>
                  <a:r>
                    <a:rPr lang="ko-KR" altLang="en-US">
                      <a:noFill/>
                    </a:rPr>
                    <a:t> </a:t>
                  </a:r>
                </a:p>
              </p:txBody>
            </p:sp>
          </mc:Fallback>
        </mc:AlternateContent>
      </p:grpSp>
      <p:sp>
        <p:nvSpPr>
          <p:cNvPr id="20" name="왼쪽 중괄호[L] 19">
            <a:extLst>
              <a:ext uri="{FF2B5EF4-FFF2-40B4-BE49-F238E27FC236}">
                <a16:creationId xmlns:a16="http://schemas.microsoft.com/office/drawing/2014/main" id="{D054EBBD-334A-2C20-74B9-C73FEAD49FD6}"/>
              </a:ext>
            </a:extLst>
          </p:cNvPr>
          <p:cNvSpPr/>
          <p:nvPr/>
        </p:nvSpPr>
        <p:spPr>
          <a:xfrm rot="16200000">
            <a:off x="6043062" y="3589448"/>
            <a:ext cx="95224" cy="25185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23" name="타원 22">
            <a:extLst>
              <a:ext uri="{FF2B5EF4-FFF2-40B4-BE49-F238E27FC236}">
                <a16:creationId xmlns:a16="http://schemas.microsoft.com/office/drawing/2014/main" id="{F4140C33-3B9B-1EC1-1CA9-8425E90950B1}"/>
              </a:ext>
            </a:extLst>
          </p:cNvPr>
          <p:cNvSpPr/>
          <p:nvPr/>
        </p:nvSpPr>
        <p:spPr>
          <a:xfrm rot="9166964">
            <a:off x="5912588" y="3521284"/>
            <a:ext cx="108000" cy="108000"/>
          </a:xfrm>
          <a:prstGeom prst="ellipse">
            <a:avLst/>
          </a:prstGeom>
          <a:solidFill>
            <a:schemeClr val="tx1">
              <a:lumMod val="50000"/>
              <a:lumOff val="50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B8C8717-BCA2-3220-618A-E28BF672DC77}"/>
                  </a:ext>
                </a:extLst>
              </p:cNvPr>
              <p:cNvSpPr txBox="1"/>
              <p:nvPr/>
            </p:nvSpPr>
            <p:spPr>
              <a:xfrm>
                <a:off x="5936142" y="3703661"/>
                <a:ext cx="27471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dirty="0" smtClean="0">
                          <a:latin typeface="Cambria Math" panose="02040503050406030204" pitchFamily="18" charset="0"/>
                        </a:rPr>
                        <m:t>𝑑</m:t>
                      </m:r>
                    </m:oMath>
                  </m:oMathPara>
                </a14:m>
                <a:endParaRPr lang="ko-KR" altLang="en-US" sz="1600" dirty="0"/>
              </a:p>
            </p:txBody>
          </p:sp>
        </mc:Choice>
        <mc:Fallback xmlns="">
          <p:sp>
            <p:nvSpPr>
              <p:cNvPr id="25" name="TextBox 24">
                <a:extLst>
                  <a:ext uri="{FF2B5EF4-FFF2-40B4-BE49-F238E27FC236}">
                    <a16:creationId xmlns:a16="http://schemas.microsoft.com/office/drawing/2014/main" id="{1B8C8717-BCA2-3220-618A-E28BF672DC77}"/>
                  </a:ext>
                </a:extLst>
              </p:cNvPr>
              <p:cNvSpPr txBox="1">
                <a:spLocks noRot="1" noChangeAspect="1" noMove="1" noResize="1" noEditPoints="1" noAdjustHandles="1" noChangeArrowheads="1" noChangeShapeType="1" noTextEdit="1"/>
              </p:cNvSpPr>
              <p:nvPr/>
            </p:nvSpPr>
            <p:spPr>
              <a:xfrm>
                <a:off x="5936142" y="3703661"/>
                <a:ext cx="274718" cy="338554"/>
              </a:xfrm>
              <a:prstGeom prst="rect">
                <a:avLst/>
              </a:prstGeom>
              <a:blipFill>
                <a:blip r:embed="rId2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BD8E418-FC26-5590-2572-53095B5F92BB}"/>
                  </a:ext>
                </a:extLst>
              </p:cNvPr>
              <p:cNvSpPr txBox="1"/>
              <p:nvPr/>
            </p:nvSpPr>
            <p:spPr>
              <a:xfrm>
                <a:off x="5731702" y="3310768"/>
                <a:ext cx="4456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rPr>
                        <m:t>(3,0)</m:t>
                      </m:r>
                    </m:oMath>
                  </m:oMathPara>
                </a14:m>
                <a:endParaRPr kumimoji="1" lang="ko-KR" altLang="en-US" sz="1400" dirty="0"/>
              </a:p>
            </p:txBody>
          </p:sp>
        </mc:Choice>
        <mc:Fallback xmlns="">
          <p:sp>
            <p:nvSpPr>
              <p:cNvPr id="26" name="TextBox 25">
                <a:extLst>
                  <a:ext uri="{FF2B5EF4-FFF2-40B4-BE49-F238E27FC236}">
                    <a16:creationId xmlns:a16="http://schemas.microsoft.com/office/drawing/2014/main" id="{3BD8E418-FC26-5590-2572-53095B5F92BB}"/>
                  </a:ext>
                </a:extLst>
              </p:cNvPr>
              <p:cNvSpPr txBox="1">
                <a:spLocks noRot="1" noChangeAspect="1" noMove="1" noResize="1" noEditPoints="1" noAdjustHandles="1" noChangeArrowheads="1" noChangeShapeType="1" noTextEdit="1"/>
              </p:cNvSpPr>
              <p:nvPr/>
            </p:nvSpPr>
            <p:spPr>
              <a:xfrm>
                <a:off x="5731702" y="3310768"/>
                <a:ext cx="445635" cy="215444"/>
              </a:xfrm>
              <a:prstGeom prst="rect">
                <a:avLst/>
              </a:prstGeom>
              <a:blipFill>
                <a:blip r:embed="rId24"/>
                <a:stretch>
                  <a:fillRect l="-11111" r="-11111" b="-38889"/>
                </a:stretch>
              </a:blipFill>
            </p:spPr>
            <p:txBody>
              <a:bodyPr/>
              <a:lstStyle/>
              <a:p>
                <a:r>
                  <a:rPr lang="ko-KR" altLang="en-US">
                    <a:noFill/>
                  </a:rPr>
                  <a:t> </a:t>
                </a:r>
              </a:p>
            </p:txBody>
          </p:sp>
        </mc:Fallback>
      </mc:AlternateContent>
      <p:sp>
        <p:nvSpPr>
          <p:cNvPr id="27" name="모서리가 둥근 직사각형 26">
            <a:extLst>
              <a:ext uri="{FF2B5EF4-FFF2-40B4-BE49-F238E27FC236}">
                <a16:creationId xmlns:a16="http://schemas.microsoft.com/office/drawing/2014/main" id="{1C17157E-D6C2-9F2E-092C-80AC80B70FF6}"/>
              </a:ext>
            </a:extLst>
          </p:cNvPr>
          <p:cNvSpPr/>
          <p:nvPr/>
        </p:nvSpPr>
        <p:spPr>
          <a:xfrm>
            <a:off x="4795542" y="2789303"/>
            <a:ext cx="2015646" cy="1307306"/>
          </a:xfrm>
          <a:prstGeom prst="roundRect">
            <a:avLst/>
          </a:prstGeom>
          <a:ln w="19050">
            <a:solidFill>
              <a:srgbClr val="FFC000"/>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Tree>
    <p:extLst>
      <p:ext uri="{BB962C8B-B14F-4D97-AF65-F5344CB8AC3E}">
        <p14:creationId xmlns:p14="http://schemas.microsoft.com/office/powerpoint/2010/main" val="381819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subTnLst>
                                    <p:set>
                                      <p:cBhvr override="childStyle">
                                        <p:cTn dur="1" fill="hold" display="0" masterRel="nextClick" afterEffect="1"/>
                                        <p:tgtEl>
                                          <p:spTgt spid="146"/>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47"/>
                                        </p:tgtEl>
                                        <p:attrNameLst>
                                          <p:attrName>style.visibility</p:attrName>
                                        </p:attrNameLst>
                                      </p:cBhvr>
                                      <p:to>
                                        <p:strVal val="visible"/>
                                      </p:to>
                                    </p:set>
                                  </p:childTnLst>
                                  <p:subTnLst>
                                    <p:set>
                                      <p:cBhvr override="childStyle">
                                        <p:cTn dur="1" fill="hold" display="0" masterRel="nextClick" afterEffect="1"/>
                                        <p:tgtEl>
                                          <p:spTgt spid="147"/>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151"/>
                                        </p:tgtEl>
                                        <p:attrNameLst>
                                          <p:attrName>style.visibility</p:attrName>
                                        </p:attrNameLst>
                                      </p:cBhvr>
                                      <p:to>
                                        <p:strVal val="visible"/>
                                      </p:to>
                                    </p:set>
                                  </p:childTnLst>
                                  <p:subTnLst>
                                    <p:set>
                                      <p:cBhvr override="childStyle">
                                        <p:cTn dur="1" fill="hold" display="0" masterRel="nextClick" afterEffect="1"/>
                                        <p:tgtEl>
                                          <p:spTgt spid="15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B5B1E4-4504-54CC-EDAE-E3604E2F19DA}"/>
              </a:ext>
            </a:extLst>
          </p:cNvPr>
          <p:cNvSpPr>
            <a:spLocks noGrp="1"/>
          </p:cNvSpPr>
          <p:nvPr>
            <p:ph type="title"/>
          </p:nvPr>
        </p:nvSpPr>
        <p:spPr/>
        <p:txBody>
          <a:bodyPr/>
          <a:lstStyle/>
          <a:p>
            <a:r>
              <a:rPr kumimoji="1" lang="en-US" altLang="ko-KR" dirty="0"/>
              <a:t>Example (2/2)</a:t>
            </a:r>
            <a:endParaRPr kumimoji="1" lang="ko-KR" altLang="en-US" dirty="0"/>
          </a:p>
        </p:txBody>
      </p:sp>
      <p:sp>
        <p:nvSpPr>
          <p:cNvPr id="4" name="슬라이드 번호 개체 틀 3">
            <a:extLst>
              <a:ext uri="{FF2B5EF4-FFF2-40B4-BE49-F238E27FC236}">
                <a16:creationId xmlns:a16="http://schemas.microsoft.com/office/drawing/2014/main" id="{62AD7B2A-81AD-707A-BA00-1B7C84A8BF00}"/>
              </a:ext>
            </a:extLst>
          </p:cNvPr>
          <p:cNvSpPr>
            <a:spLocks noGrp="1"/>
          </p:cNvSpPr>
          <p:nvPr>
            <p:ph type="sldNum" sz="quarter" idx="12"/>
          </p:nvPr>
        </p:nvSpPr>
        <p:spPr/>
        <p:txBody>
          <a:bodyPr/>
          <a:lstStyle/>
          <a:p>
            <a:fld id="{4BEDD84E-25D4-4983-8AA1-2863C96F08D9}" type="slidenum">
              <a:rPr lang="ko-KR" altLang="en-US" smtClean="0"/>
              <a:t>11</a:t>
            </a:fld>
            <a:endParaRPr lang="ko-KR" altLang="en-US"/>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1DC22E97-C624-1D24-17CE-CB6BC97DAFE8}"/>
                  </a:ext>
                </a:extLst>
              </p:cNvPr>
              <p:cNvSpPr txBox="1"/>
              <p:nvPr/>
            </p:nvSpPr>
            <p:spPr>
              <a:xfrm>
                <a:off x="3752258" y="3816316"/>
                <a:ext cx="33118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cs typeface="Times New Roman" panose="02020603050405020304" pitchFamily="18" charset="0"/>
                        </a:rPr>
                        <m:t>𝑥</m:t>
                      </m:r>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116" name="TextBox 115">
                <a:extLst>
                  <a:ext uri="{FF2B5EF4-FFF2-40B4-BE49-F238E27FC236}">
                    <a16:creationId xmlns:a16="http://schemas.microsoft.com/office/drawing/2014/main" id="{1DC22E97-C624-1D24-17CE-CB6BC97DAFE8}"/>
                  </a:ext>
                </a:extLst>
              </p:cNvPr>
              <p:cNvSpPr txBox="1">
                <a:spLocks noRot="1" noChangeAspect="1" noMove="1" noResize="1" noEditPoints="1" noAdjustHandles="1" noChangeArrowheads="1" noChangeShapeType="1" noTextEdit="1"/>
              </p:cNvSpPr>
              <p:nvPr/>
            </p:nvSpPr>
            <p:spPr>
              <a:xfrm>
                <a:off x="3752258" y="3816316"/>
                <a:ext cx="331180" cy="307777"/>
              </a:xfrm>
              <a:prstGeom prst="rect">
                <a:avLst/>
              </a:prstGeom>
              <a:blipFill>
                <a:blip r:embed="rId3"/>
                <a:stretch>
                  <a:fillRect/>
                </a:stretch>
              </a:blipFill>
            </p:spPr>
            <p:txBody>
              <a:bodyPr/>
              <a:lstStyle/>
              <a:p>
                <a:r>
                  <a:rPr lang="ko-KR" altLang="en-US">
                    <a:noFill/>
                  </a:rPr>
                  <a:t> </a:t>
                </a:r>
              </a:p>
            </p:txBody>
          </p:sp>
        </mc:Fallback>
      </mc:AlternateContent>
      <p:pic>
        <p:nvPicPr>
          <p:cNvPr id="121" name="그림 120">
            <a:extLst>
              <a:ext uri="{FF2B5EF4-FFF2-40B4-BE49-F238E27FC236}">
                <a16:creationId xmlns:a16="http://schemas.microsoft.com/office/drawing/2014/main" id="{6F8AD40D-EDE0-579B-532F-657C52F8BF05}"/>
              </a:ext>
            </a:extLst>
          </p:cNvPr>
          <p:cNvPicPr>
            <a:picLocks noChangeAspect="1"/>
          </p:cNvPicPr>
          <p:nvPr/>
        </p:nvPicPr>
        <p:blipFill>
          <a:blip r:embed="rId4"/>
          <a:stretch>
            <a:fillRect/>
          </a:stretch>
        </p:blipFill>
        <p:spPr>
          <a:xfrm>
            <a:off x="5642268" y="775498"/>
            <a:ext cx="5513092" cy="3466822"/>
          </a:xfrm>
          <a:prstGeom prst="rect">
            <a:avLst/>
          </a:prstGeom>
        </p:spPr>
      </p:pic>
      <mc:AlternateContent xmlns:mc="http://schemas.openxmlformats.org/markup-compatibility/2006" xmlns:a14="http://schemas.microsoft.com/office/drawing/2010/main">
        <mc:Choice Requires="a14">
          <p:sp>
            <p:nvSpPr>
              <p:cNvPr id="123" name="내용 개체 틀 122">
                <a:extLst>
                  <a:ext uri="{FF2B5EF4-FFF2-40B4-BE49-F238E27FC236}">
                    <a16:creationId xmlns:a16="http://schemas.microsoft.com/office/drawing/2014/main" id="{E1085E28-A791-FF92-8A0D-70BFF1065444}"/>
                  </a:ext>
                </a:extLst>
              </p:cNvPr>
              <p:cNvSpPr>
                <a:spLocks noGrp="1"/>
              </p:cNvSpPr>
              <p:nvPr>
                <p:ph idx="1"/>
              </p:nvPr>
            </p:nvSpPr>
            <p:spPr>
              <a:xfrm>
                <a:off x="551384" y="4295485"/>
                <a:ext cx="11043247" cy="2229859"/>
              </a:xfrm>
            </p:spPr>
            <p:txBody>
              <a:bodyPr>
                <a:normAutofit/>
              </a:bodyPr>
              <a:lstStyle/>
              <a:p>
                <a14:m>
                  <m:oMath xmlns:m="http://schemas.openxmlformats.org/officeDocument/2006/math">
                    <m:d>
                      <m:dPr>
                        <m:begChr m:val="‖"/>
                        <m:endChr m:val="‖"/>
                        <m:ctrlPr>
                          <a:rPr lang="en-US" altLang="ko-KR" sz="1800" i="1" smtClean="0">
                            <a:latin typeface="Cambria Math" panose="02040503050406030204" pitchFamily="18" charset="0"/>
                          </a:rPr>
                        </m:ctrlPr>
                      </m:dPr>
                      <m:e>
                        <m:r>
                          <m:rPr>
                            <m:sty m:val="p"/>
                          </m:rPr>
                          <a:rPr lang="en-US" altLang="ko-KR" sz="1800" b="0" i="0" smtClean="0">
                            <a:latin typeface="Cambria Math" panose="02040503050406030204" pitchFamily="18" charset="0"/>
                          </a:rPr>
                          <m:t>Base</m:t>
                        </m:r>
                      </m:e>
                    </m:d>
                    <m:r>
                      <a:rPr lang="en-US" altLang="ko-KR" sz="1800" b="0" i="0" smtClean="0">
                        <a:latin typeface="Cambria Math" panose="02040503050406030204" pitchFamily="18" charset="0"/>
                      </a:rPr>
                      <m:t>=</m:t>
                    </m:r>
                    <m:sSub>
                      <m:sSubPr>
                        <m:ctrlPr>
                          <a:rPr lang="en-US" altLang="ko-KR" sz="1800" i="1" dirty="0" smtClean="0">
                            <a:latin typeface="Cambria Math" panose="02040503050406030204" pitchFamily="18" charset="0"/>
                          </a:rPr>
                        </m:ctrlPr>
                      </m:sSubPr>
                      <m:e>
                        <m:r>
                          <a:rPr lang="en-US" altLang="ko-KR" sz="1800" i="1" dirty="0" smtClean="0">
                            <a:latin typeface="Cambria Math" panose="02040503050406030204" pitchFamily="18" charset="0"/>
                          </a:rPr>
                          <m:t>𝐿</m:t>
                        </m:r>
                      </m:e>
                      <m:sub>
                        <m:r>
                          <a:rPr lang="en-US" altLang="ko-KR" sz="1800" b="0" i="1" dirty="0" smtClean="0">
                            <a:latin typeface="Cambria Math" panose="02040503050406030204" pitchFamily="18" charset="0"/>
                          </a:rPr>
                          <m:t>𝐵</m:t>
                        </m:r>
                      </m:sub>
                    </m:sSub>
                    <m:r>
                      <a:rPr lang="en-US" altLang="ko-KR" sz="1800" i="1" dirty="0" smtClean="0">
                        <a:latin typeface="Cambria Math" panose="02040503050406030204" pitchFamily="18" charset="0"/>
                      </a:rPr>
                      <m:t>=5</m:t>
                    </m:r>
                  </m:oMath>
                </a14:m>
                <a:r>
                  <a:rPr lang="en-US" altLang="ko-KR" sz="1800" dirty="0"/>
                  <a:t>,  </a:t>
                </a:r>
                <a14:m>
                  <m:oMath xmlns:m="http://schemas.openxmlformats.org/officeDocument/2006/math">
                    <m:d>
                      <m:dPr>
                        <m:begChr m:val="‖"/>
                        <m:endChr m:val="‖"/>
                        <m:ctrlPr>
                          <a:rPr lang="en-US" altLang="ko-KR" sz="1800" i="1" dirty="0" smtClean="0">
                            <a:latin typeface="Cambria Math" panose="02040503050406030204" pitchFamily="18" charset="0"/>
                          </a:rPr>
                        </m:ctrlPr>
                      </m:dPr>
                      <m:e>
                        <m:r>
                          <m:rPr>
                            <m:sty m:val="p"/>
                          </m:rPr>
                          <a:rPr lang="en-US" altLang="ko-KR" sz="1800" b="0" i="0" dirty="0" smtClean="0">
                            <a:latin typeface="Cambria Math" panose="02040503050406030204" pitchFamily="18" charset="0"/>
                          </a:rPr>
                          <m:t>Par</m:t>
                        </m:r>
                        <m:sSub>
                          <m:sSubPr>
                            <m:ctrlPr>
                              <a:rPr lang="en-US" altLang="ko-KR" sz="1800" b="0" i="1" dirty="0" smtClean="0">
                                <a:latin typeface="Cambria Math" panose="02040503050406030204" pitchFamily="18" charset="0"/>
                              </a:rPr>
                            </m:ctrlPr>
                          </m:sSubPr>
                          <m:e>
                            <m:r>
                              <m:rPr>
                                <m:sty m:val="p"/>
                              </m:rPr>
                              <a:rPr lang="en-US" altLang="ko-KR" sz="1800" b="0" i="0" dirty="0" smtClean="0">
                                <a:latin typeface="Cambria Math" panose="02040503050406030204" pitchFamily="18" charset="0"/>
                              </a:rPr>
                              <m:t>t</m:t>
                            </m:r>
                          </m:e>
                          <m:sub>
                            <m:r>
                              <a:rPr lang="en-US" altLang="ko-KR" sz="1800" b="0" i="0" dirty="0" smtClean="0">
                                <a:latin typeface="Cambria Math" panose="02040503050406030204" pitchFamily="18" charset="0"/>
                              </a:rPr>
                              <m:t>2</m:t>
                            </m:r>
                          </m:sub>
                        </m:sSub>
                      </m:e>
                    </m:d>
                    <m:r>
                      <a:rPr lang="en-US" altLang="ko-KR" sz="1800" b="0" i="1" dirty="0" smtClean="0">
                        <a:latin typeface="Cambria Math" panose="02040503050406030204" pitchFamily="18" charset="0"/>
                      </a:rPr>
                      <m:t>=</m:t>
                    </m:r>
                    <m:sSub>
                      <m:sSubPr>
                        <m:ctrlPr>
                          <a:rPr lang="en-US" altLang="ko-KR" sz="1800" i="1" dirty="0" smtClean="0">
                            <a:latin typeface="Cambria Math" panose="02040503050406030204" pitchFamily="18" charset="0"/>
                          </a:rPr>
                        </m:ctrlPr>
                      </m:sSubPr>
                      <m:e>
                        <m:r>
                          <a:rPr lang="en-US" altLang="ko-KR" sz="1800" i="1" dirty="0" smtClean="0">
                            <a:latin typeface="Cambria Math" panose="02040503050406030204" pitchFamily="18" charset="0"/>
                          </a:rPr>
                          <m:t>𝐿</m:t>
                        </m:r>
                      </m:e>
                      <m:sub>
                        <m:r>
                          <a:rPr lang="en-US" altLang="ko-KR" sz="1800" i="1" dirty="0" smtClean="0">
                            <a:latin typeface="Cambria Math" panose="02040503050406030204" pitchFamily="18" charset="0"/>
                          </a:rPr>
                          <m:t>2</m:t>
                        </m:r>
                      </m:sub>
                    </m:sSub>
                    <m:r>
                      <a:rPr lang="en-US" altLang="ko-KR" sz="1800" i="1" dirty="0" smtClean="0">
                        <a:latin typeface="Cambria Math" panose="02040503050406030204" pitchFamily="18" charset="0"/>
                      </a:rPr>
                      <m:t>=4</m:t>
                    </m:r>
                  </m:oMath>
                </a14:m>
                <a:r>
                  <a:rPr lang="en-US" altLang="ko-KR" sz="1800" dirty="0"/>
                  <a:t>, </a:t>
                </a:r>
                <a14:m>
                  <m:oMath xmlns:m="http://schemas.openxmlformats.org/officeDocument/2006/math">
                    <m:d>
                      <m:dPr>
                        <m:begChr m:val="‖"/>
                        <m:endChr m:val="‖"/>
                        <m:ctrlPr>
                          <a:rPr lang="en-US" altLang="ko-KR" sz="1800" i="1" dirty="0" smtClean="0">
                            <a:latin typeface="Cambria Math" panose="02040503050406030204" pitchFamily="18" charset="0"/>
                          </a:rPr>
                        </m:ctrlPr>
                      </m:dPr>
                      <m:e>
                        <m:r>
                          <m:rPr>
                            <m:sty m:val="p"/>
                          </m:rPr>
                          <a:rPr lang="en-US" altLang="ko-KR" sz="1800" b="0" i="0" dirty="0" smtClean="0">
                            <a:latin typeface="Cambria Math" panose="02040503050406030204" pitchFamily="18" charset="0"/>
                          </a:rPr>
                          <m:t>Par</m:t>
                        </m:r>
                        <m:sSub>
                          <m:sSubPr>
                            <m:ctrlPr>
                              <a:rPr lang="en-US" altLang="ko-KR" sz="1800" b="0" i="1" dirty="0" smtClean="0">
                                <a:latin typeface="Cambria Math" panose="02040503050406030204" pitchFamily="18" charset="0"/>
                              </a:rPr>
                            </m:ctrlPr>
                          </m:sSubPr>
                          <m:e>
                            <m:r>
                              <m:rPr>
                                <m:sty m:val="p"/>
                              </m:rPr>
                              <a:rPr lang="en-US" altLang="ko-KR" sz="1800" b="0" i="0" dirty="0" smtClean="0">
                                <a:latin typeface="Cambria Math" panose="02040503050406030204" pitchFamily="18" charset="0"/>
                              </a:rPr>
                              <m:t>t</m:t>
                            </m:r>
                          </m:e>
                          <m:sub>
                            <m:r>
                              <a:rPr lang="en-US" altLang="ko-KR" sz="1800" b="0" i="0" dirty="0" smtClean="0">
                                <a:latin typeface="Cambria Math" panose="02040503050406030204" pitchFamily="18" charset="0"/>
                              </a:rPr>
                              <m:t>1</m:t>
                            </m:r>
                          </m:sub>
                        </m:sSub>
                      </m:e>
                    </m:d>
                    <m:r>
                      <a:rPr lang="en-US" altLang="ko-KR" sz="1800" b="0" i="1" dirty="0" smtClean="0">
                        <a:latin typeface="Cambria Math" panose="02040503050406030204" pitchFamily="18" charset="0"/>
                      </a:rPr>
                      <m:t>=</m:t>
                    </m:r>
                    <m:sSub>
                      <m:sSubPr>
                        <m:ctrlPr>
                          <a:rPr lang="en-US" altLang="ko-KR" sz="1800" i="1" dirty="0" smtClean="0">
                            <a:latin typeface="Cambria Math" panose="02040503050406030204" pitchFamily="18" charset="0"/>
                          </a:rPr>
                        </m:ctrlPr>
                      </m:sSubPr>
                      <m:e>
                        <m:r>
                          <a:rPr lang="en-US" altLang="ko-KR" sz="1800" i="1" dirty="0" smtClean="0">
                            <a:latin typeface="Cambria Math" panose="02040503050406030204" pitchFamily="18" charset="0"/>
                          </a:rPr>
                          <m:t>𝐿</m:t>
                        </m:r>
                      </m:e>
                      <m:sub>
                        <m:r>
                          <a:rPr lang="en-US" altLang="ko-KR" sz="1800" i="1" dirty="0" smtClean="0">
                            <a:latin typeface="Cambria Math" panose="02040503050406030204" pitchFamily="18" charset="0"/>
                          </a:rPr>
                          <m:t>1</m:t>
                        </m:r>
                      </m:sub>
                    </m:sSub>
                    <m:r>
                      <a:rPr lang="en-US" altLang="ko-KR" sz="1800" i="1" dirty="0" smtClean="0">
                        <a:latin typeface="Cambria Math" panose="02040503050406030204" pitchFamily="18" charset="0"/>
                      </a:rPr>
                      <m:t>=3</m:t>
                    </m:r>
                  </m:oMath>
                </a14:m>
                <a:r>
                  <a:rPr lang="en-US" altLang="ko-KR" sz="1800" dirty="0"/>
                  <a:t>,  </a:t>
                </a:r>
                <a14:m>
                  <m:oMath xmlns:m="http://schemas.openxmlformats.org/officeDocument/2006/math">
                    <m:d>
                      <m:dPr>
                        <m:begChr m:val="‖"/>
                        <m:endChr m:val="‖"/>
                        <m:ctrlPr>
                          <a:rPr lang="en-US" altLang="ko-KR" sz="1800" i="1" dirty="0" smtClean="0">
                            <a:latin typeface="Cambria Math" panose="02040503050406030204" pitchFamily="18" charset="0"/>
                          </a:rPr>
                        </m:ctrlPr>
                      </m:dPr>
                      <m:e>
                        <m:r>
                          <m:rPr>
                            <m:sty m:val="p"/>
                          </m:rPr>
                          <a:rPr lang="en-US" altLang="ko-KR" sz="1800" b="0" i="0" dirty="0" smtClean="0">
                            <a:latin typeface="Cambria Math" panose="02040503050406030204" pitchFamily="18" charset="0"/>
                          </a:rPr>
                          <m:t>Par</m:t>
                        </m:r>
                        <m:sSub>
                          <m:sSubPr>
                            <m:ctrlPr>
                              <a:rPr lang="en-US" altLang="ko-KR" sz="1800" b="0" i="1" dirty="0" smtClean="0">
                                <a:latin typeface="Cambria Math" panose="02040503050406030204" pitchFamily="18" charset="0"/>
                              </a:rPr>
                            </m:ctrlPr>
                          </m:sSubPr>
                          <m:e>
                            <m:r>
                              <m:rPr>
                                <m:sty m:val="p"/>
                              </m:rPr>
                              <a:rPr lang="en-US" altLang="ko-KR" sz="1800" b="0" i="0" dirty="0" smtClean="0">
                                <a:latin typeface="Cambria Math" panose="02040503050406030204" pitchFamily="18" charset="0"/>
                              </a:rPr>
                              <m:t>t</m:t>
                            </m:r>
                          </m:e>
                          <m:sub>
                            <m:r>
                              <a:rPr lang="en-US" altLang="ko-KR" sz="1800" b="0" i="0" dirty="0" smtClean="0">
                                <a:latin typeface="Cambria Math" panose="02040503050406030204" pitchFamily="18" charset="0"/>
                              </a:rPr>
                              <m:t>3</m:t>
                            </m:r>
                          </m:sub>
                        </m:sSub>
                      </m:e>
                    </m:d>
                    <m:r>
                      <a:rPr lang="en-US" altLang="ko-KR" sz="1800" b="0" i="1" dirty="0" smtClean="0">
                        <a:latin typeface="Cambria Math" panose="02040503050406030204" pitchFamily="18" charset="0"/>
                      </a:rPr>
                      <m:t>=</m:t>
                    </m:r>
                    <m:sSub>
                      <m:sSubPr>
                        <m:ctrlPr>
                          <a:rPr lang="en-US" altLang="ko-KR" sz="1800" i="1" dirty="0" smtClean="0">
                            <a:latin typeface="Cambria Math" panose="02040503050406030204" pitchFamily="18" charset="0"/>
                          </a:rPr>
                        </m:ctrlPr>
                      </m:sSubPr>
                      <m:e>
                        <m:r>
                          <a:rPr lang="en-US" altLang="ko-KR" sz="1800" i="1" dirty="0" smtClean="0">
                            <a:latin typeface="Cambria Math" panose="02040503050406030204" pitchFamily="18" charset="0"/>
                          </a:rPr>
                          <m:t>𝐿</m:t>
                        </m:r>
                      </m:e>
                      <m:sub>
                        <m:r>
                          <a:rPr lang="en-US" altLang="ko-KR" sz="1800" i="1" dirty="0" smtClean="0">
                            <a:latin typeface="Cambria Math" panose="02040503050406030204" pitchFamily="18" charset="0"/>
                          </a:rPr>
                          <m:t>3</m:t>
                        </m:r>
                      </m:sub>
                    </m:sSub>
                    <m:r>
                      <a:rPr lang="en-US" altLang="ko-KR" sz="1800" i="1" dirty="0">
                        <a:latin typeface="Cambria Math" panose="02040503050406030204" pitchFamily="18" charset="0"/>
                      </a:rPr>
                      <m:t>=</m:t>
                    </m:r>
                    <m:r>
                      <a:rPr lang="en-US" altLang="ko-KR" sz="1800" i="1" dirty="0" smtClean="0">
                        <a:latin typeface="Cambria Math" panose="02040503050406030204" pitchFamily="18" charset="0"/>
                      </a:rPr>
                      <m:t>2</m:t>
                    </m:r>
                  </m:oMath>
                </a14:m>
                <a:endParaRPr lang="en-US" altLang="ko-KR" sz="1800" dirty="0"/>
              </a:p>
              <a:p>
                <a14:m>
                  <m:oMath xmlns:m="http://schemas.openxmlformats.org/officeDocument/2006/math">
                    <m:r>
                      <a:rPr lang="en-US" altLang="ko-KR" sz="1800" i="1" dirty="0" smtClean="0">
                        <a:latin typeface="Cambria Math" panose="02040503050406030204" pitchFamily="18" charset="0"/>
                      </a:rPr>
                      <m:t>𝑑</m:t>
                    </m:r>
                    <m:r>
                      <a:rPr lang="en-US" altLang="ko-KR" sz="1800" i="1" dirty="0" smtClean="0">
                        <a:latin typeface="Cambria Math" panose="02040503050406030204" pitchFamily="18" charset="0"/>
                      </a:rPr>
                      <m:t>=1</m:t>
                    </m:r>
                    <m:r>
                      <a:rPr lang="en-US" altLang="ko-KR" sz="1800" b="0" i="0" dirty="0" smtClean="0">
                        <a:latin typeface="Cambria Math" panose="02040503050406030204" pitchFamily="18" charset="0"/>
                      </a:rPr>
                      <m:t>,  </m:t>
                    </m:r>
                    <m:r>
                      <a:rPr lang="en-US" altLang="ko-KR" sz="1800" b="0" i="1" dirty="0" smtClean="0">
                        <a:latin typeface="Cambria Math" panose="02040503050406030204" pitchFamily="18" charset="0"/>
                      </a:rPr>
                      <m:t>𝑎</m:t>
                    </m:r>
                    <m:r>
                      <a:rPr lang="en-US" altLang="ko-KR" sz="1800" b="0" i="0" dirty="0" smtClean="0">
                        <a:latin typeface="Cambria Math" panose="02040503050406030204" pitchFamily="18" charset="0"/>
                      </a:rPr>
                      <m:t>=</m:t>
                    </m:r>
                    <m:d>
                      <m:dPr>
                        <m:ctrlPr>
                          <a:rPr lang="en-US" altLang="ko-KR" sz="1800" b="0" i="1" dirty="0" smtClean="0">
                            <a:latin typeface="Cambria Math" panose="02040503050406030204" pitchFamily="18" charset="0"/>
                          </a:rPr>
                        </m:ctrlPr>
                      </m:dPr>
                      <m:e>
                        <m:r>
                          <a:rPr lang="en-US" altLang="ko-KR" sz="1800" b="0" i="0" dirty="0" smtClean="0">
                            <a:latin typeface="Cambria Math" panose="02040503050406030204" pitchFamily="18" charset="0"/>
                          </a:rPr>
                          <m:t>3,2</m:t>
                        </m:r>
                      </m:e>
                    </m:d>
                  </m:oMath>
                </a14:m>
                <a:endParaRPr lang="en-US" altLang="ko-KR" sz="1800" b="0" dirty="0"/>
              </a:p>
              <a:p>
                <a14:m>
                  <m:oMath xmlns:m="http://schemas.openxmlformats.org/officeDocument/2006/math">
                    <m:r>
                      <a:rPr kumimoji="1" lang="ko-KR" altLang="en-US" sz="1800" i="1" smtClean="0">
                        <a:latin typeface="Cambria Math" panose="02040503050406030204" pitchFamily="18" charset="0"/>
                        <a:cs typeface="Times New Roman" panose="02020603050405020304" pitchFamily="18" charset="0"/>
                      </a:rPr>
                      <m:t>𝜃</m:t>
                    </m:r>
                    <m:r>
                      <a:rPr kumimoji="1" lang="en-US" altLang="ko-KR" sz="1800" b="0" i="1" smtClean="0">
                        <a:latin typeface="Cambria Math" panose="02040503050406030204" pitchFamily="18" charset="0"/>
                        <a:cs typeface="Times New Roman" panose="02020603050405020304" pitchFamily="18" charset="0"/>
                      </a:rPr>
                      <m:t>=30</m:t>
                    </m:r>
                    <m:r>
                      <a:rPr kumimoji="1" lang="en-US" altLang="ko-KR" sz="18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1" lang="en-US" altLang="ko-KR" sz="1800" i="1">
                            <a:latin typeface="Cambria Math" panose="02040503050406030204" pitchFamily="18" charset="0"/>
                            <a:cs typeface="Times New Roman" panose="02020603050405020304" pitchFamily="18" charset="0"/>
                          </a:rPr>
                        </m:ctrlPr>
                      </m:sSubPr>
                      <m:e>
                        <m:r>
                          <a:rPr kumimoji="1" lang="ko-KR" altLang="en-US" sz="1800" i="1">
                            <a:latin typeface="Cambria Math" panose="02040503050406030204" pitchFamily="18" charset="0"/>
                            <a:cs typeface="Times New Roman" panose="02020603050405020304" pitchFamily="18" charset="0"/>
                          </a:rPr>
                          <m:t>𝛿</m:t>
                        </m:r>
                      </m:e>
                      <m:sub>
                        <m:r>
                          <a:rPr kumimoji="1" lang="en-US" altLang="ko-KR" sz="1800" i="1">
                            <a:latin typeface="Cambria Math" panose="02040503050406030204" pitchFamily="18" charset="0"/>
                            <a:cs typeface="Times New Roman" panose="02020603050405020304" pitchFamily="18" charset="0"/>
                          </a:rPr>
                          <m:t>1</m:t>
                        </m:r>
                      </m:sub>
                    </m:sSub>
                    <m:r>
                      <a:rPr kumimoji="1" lang="en-US" altLang="ko-KR" sz="1800" b="0" i="1" smtClean="0">
                        <a:latin typeface="Cambria Math" panose="02040503050406030204" pitchFamily="18" charset="0"/>
                        <a:cs typeface="Times New Roman" panose="02020603050405020304" pitchFamily="18" charset="0"/>
                      </a:rPr>
                      <m:t>=120</m:t>
                    </m:r>
                    <m:r>
                      <a:rPr kumimoji="1" lang="en-US" altLang="ko-KR" sz="18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1" lang="en-US" altLang="ko-KR" sz="1800" i="1">
                            <a:latin typeface="Cambria Math" panose="02040503050406030204" pitchFamily="18" charset="0"/>
                            <a:cs typeface="Times New Roman" panose="02020603050405020304" pitchFamily="18" charset="0"/>
                          </a:rPr>
                        </m:ctrlPr>
                      </m:sSubPr>
                      <m:e>
                        <m:r>
                          <a:rPr kumimoji="1" lang="ko-KR" altLang="en-US" sz="1800" i="1">
                            <a:latin typeface="Cambria Math" panose="02040503050406030204" pitchFamily="18" charset="0"/>
                            <a:cs typeface="Times New Roman" panose="02020603050405020304" pitchFamily="18" charset="0"/>
                          </a:rPr>
                          <m:t>𝛿</m:t>
                        </m:r>
                      </m:e>
                      <m:sub>
                        <m:r>
                          <a:rPr kumimoji="1" lang="en-US" altLang="ko-KR" sz="1800" b="0" i="1" smtClean="0">
                            <a:latin typeface="Cambria Math" panose="02040503050406030204" pitchFamily="18" charset="0"/>
                            <a:cs typeface="Times New Roman" panose="02020603050405020304" pitchFamily="18" charset="0"/>
                          </a:rPr>
                          <m:t>2</m:t>
                        </m:r>
                      </m:sub>
                    </m:sSub>
                    <m:r>
                      <a:rPr kumimoji="1" lang="en-US" altLang="ko-KR" sz="1800" b="0" i="1" smtClean="0">
                        <a:latin typeface="Cambria Math" panose="02040503050406030204" pitchFamily="18" charset="0"/>
                        <a:cs typeface="Times New Roman" panose="02020603050405020304" pitchFamily="18" charset="0"/>
                      </a:rPr>
                      <m:t>=60</m:t>
                    </m:r>
                    <m:r>
                      <a:rPr kumimoji="1" lang="en-US" altLang="ko-KR" sz="1800" b="0" i="1" smtClean="0">
                        <a:latin typeface="Cambria Math" panose="02040503050406030204" pitchFamily="18" charset="0"/>
                        <a:ea typeface="Cambria Math" panose="02040503050406030204" pitchFamily="18" charset="0"/>
                        <a:cs typeface="Times New Roman" panose="02020603050405020304" pitchFamily="18" charset="0"/>
                      </a:rPr>
                      <m:t>°</m:t>
                    </m:r>
                    <m:r>
                      <a:rPr kumimoji="1" lang="en-US" altLang="ko-KR" sz="1800" b="0" i="1" smtClean="0">
                        <a:latin typeface="Cambria Math" panose="02040503050406030204" pitchFamily="18" charset="0"/>
                        <a:cs typeface="Times New Roman" panose="02020603050405020304" pitchFamily="18" charset="0"/>
                      </a:rPr>
                      <m:t>,  </m:t>
                    </m:r>
                    <m:sSub>
                      <m:sSubPr>
                        <m:ctrlPr>
                          <a:rPr kumimoji="1" lang="en-US" altLang="ko-KR" sz="1800" i="1">
                            <a:latin typeface="Cambria Math" panose="02040503050406030204" pitchFamily="18" charset="0"/>
                            <a:cs typeface="Times New Roman" panose="02020603050405020304" pitchFamily="18" charset="0"/>
                          </a:rPr>
                        </m:ctrlPr>
                      </m:sSubPr>
                      <m:e>
                        <m:r>
                          <a:rPr kumimoji="1" lang="ko-KR" altLang="en-US" sz="1800" i="1">
                            <a:latin typeface="Cambria Math" panose="02040503050406030204" pitchFamily="18" charset="0"/>
                            <a:cs typeface="Times New Roman" panose="02020603050405020304" pitchFamily="18" charset="0"/>
                          </a:rPr>
                          <m:t>𝛿</m:t>
                        </m:r>
                      </m:e>
                      <m:sub>
                        <m:r>
                          <a:rPr kumimoji="1" lang="en-US" altLang="ko-KR" sz="1800" b="0" i="1" smtClean="0">
                            <a:latin typeface="Cambria Math" panose="02040503050406030204" pitchFamily="18" charset="0"/>
                            <a:cs typeface="Times New Roman" panose="02020603050405020304" pitchFamily="18" charset="0"/>
                          </a:rPr>
                          <m:t>3</m:t>
                        </m:r>
                      </m:sub>
                    </m:sSub>
                    <m:r>
                      <a:rPr kumimoji="1" lang="en-US" altLang="ko-KR" sz="1800" b="0" i="1" smtClean="0">
                        <a:latin typeface="Cambria Math" panose="02040503050406030204" pitchFamily="18" charset="0"/>
                        <a:cs typeface="Times New Roman" panose="02020603050405020304" pitchFamily="18" charset="0"/>
                      </a:rPr>
                      <m:t>=45</m:t>
                    </m:r>
                    <m:r>
                      <a:rPr kumimoji="1" lang="en-US" altLang="ko-KR" sz="18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kumimoji="1" lang="en-US" altLang="ko-KR" sz="1800" dirty="0">
                  <a:latin typeface="Times New Roman" panose="02020603050405020304" pitchFamily="18" charset="0"/>
                  <a:cs typeface="Times New Roman" panose="02020603050405020304" pitchFamily="18" charset="0"/>
                </a:endParaRPr>
              </a:p>
              <a:p>
                <a:r>
                  <a:rPr kumimoji="1" lang="en-US" altLang="ko-KR" sz="1800" dirty="0"/>
                  <a:t>Coordinates of End Effector </a:t>
                </a:r>
                <a14:m>
                  <m:oMath xmlns:m="http://schemas.openxmlformats.org/officeDocument/2006/math">
                    <m:r>
                      <a:rPr kumimoji="1" lang="en-US" altLang="ko-KR" sz="1800" i="1" dirty="0" smtClean="0">
                        <a:latin typeface="Cambria Math" panose="02040503050406030204" pitchFamily="18" charset="0"/>
                      </a:rPr>
                      <m:t>𝑄</m:t>
                    </m:r>
                  </m:oMath>
                </a14:m>
                <a:r>
                  <a:rPr kumimoji="1" lang="en-US" altLang="ko-KR" sz="1800" dirty="0"/>
                  <a:t>: </a:t>
                </a:r>
                <a14:m>
                  <m:oMath xmlns:m="http://schemas.openxmlformats.org/officeDocument/2006/math">
                    <m:r>
                      <a:rPr kumimoji="1" lang="en-US" altLang="ko-KR" sz="1800" b="0" i="1" smtClean="0">
                        <a:latin typeface="Cambria Math" panose="02040503050406030204" pitchFamily="18" charset="0"/>
                        <a:ea typeface="Tahoma" panose="020B0604030504040204" pitchFamily="34" charset="0"/>
                      </a:rPr>
                      <m:t>𝑇</m:t>
                    </m:r>
                    <m:d>
                      <m:dPr>
                        <m:ctrlPr>
                          <a:rPr kumimoji="1" lang="en-US" altLang="ko-KR" sz="1800" b="0" i="1" smtClean="0">
                            <a:latin typeface="Cambria Math" panose="02040503050406030204" pitchFamily="18" charset="0"/>
                            <a:ea typeface="Tahoma" panose="020B0604030504040204" pitchFamily="34" charset="0"/>
                          </a:rPr>
                        </m:ctrlPr>
                      </m:dPr>
                      <m:e>
                        <m:r>
                          <a:rPr kumimoji="1" lang="en-US" altLang="ko-KR" sz="1800" b="0" i="1" smtClean="0">
                            <a:latin typeface="Cambria Math" panose="02040503050406030204" pitchFamily="18" charset="0"/>
                            <a:ea typeface="Tahoma" panose="020B0604030504040204" pitchFamily="34" charset="0"/>
                          </a:rPr>
                          <m:t>𝑎</m:t>
                        </m:r>
                      </m:e>
                    </m:d>
                    <m:r>
                      <a:rPr kumimoji="1" lang="en-US" altLang="ko-KR" sz="1800" b="0" i="1" smtClean="0">
                        <a:latin typeface="Cambria Math" panose="02040503050406030204" pitchFamily="18" charset="0"/>
                        <a:ea typeface="Tahoma" panose="020B0604030504040204" pitchFamily="34" charset="0"/>
                      </a:rPr>
                      <m:t>𝑅</m:t>
                    </m:r>
                    <m:d>
                      <m:dPr>
                        <m:ctrlPr>
                          <a:rPr kumimoji="1" lang="en-US" altLang="ko-KR" sz="1800" b="0" i="1" smtClean="0">
                            <a:latin typeface="Cambria Math" panose="02040503050406030204" pitchFamily="18" charset="0"/>
                            <a:ea typeface="Tahoma" panose="020B0604030504040204" pitchFamily="34" charset="0"/>
                          </a:rPr>
                        </m:ctrlPr>
                      </m:dPr>
                      <m:e>
                        <m:r>
                          <a:rPr kumimoji="1" lang="ko-KR" altLang="en-US" sz="1800" i="1">
                            <a:latin typeface="Cambria Math" panose="02040503050406030204" pitchFamily="18" charset="0"/>
                            <a:cs typeface="Times New Roman" panose="02020603050405020304" pitchFamily="18" charset="0"/>
                          </a:rPr>
                          <m:t>𝜃</m:t>
                        </m:r>
                      </m:e>
                    </m:d>
                    <m:r>
                      <a:rPr kumimoji="1" lang="en-US" altLang="ko-KR" sz="1800" b="0" i="1" smtClean="0">
                        <a:latin typeface="Cambria Math" panose="02040503050406030204" pitchFamily="18" charset="0"/>
                        <a:cs typeface="Times New Roman" panose="02020603050405020304" pitchFamily="18" charset="0"/>
                      </a:rPr>
                      <m:t>𝑇</m:t>
                    </m:r>
                    <m:d>
                      <m:dPr>
                        <m:ctrlPr>
                          <a:rPr kumimoji="1" lang="en-US" altLang="ko-KR" sz="1800" b="0" i="1" smtClean="0">
                            <a:latin typeface="Cambria Math" panose="02040503050406030204" pitchFamily="18" charset="0"/>
                            <a:cs typeface="Times New Roman" panose="02020603050405020304" pitchFamily="18" charset="0"/>
                          </a:rPr>
                        </m:ctrlPr>
                      </m:dPr>
                      <m:e>
                        <m:r>
                          <a:rPr kumimoji="1" lang="en-US" altLang="ko-KR" sz="1800" b="0" i="1" smtClean="0">
                            <a:latin typeface="Cambria Math" panose="02040503050406030204" pitchFamily="18" charset="0"/>
                            <a:cs typeface="Times New Roman" panose="02020603050405020304" pitchFamily="18" charset="0"/>
                          </a:rPr>
                          <m:t>𝑑</m:t>
                        </m:r>
                      </m:e>
                    </m:d>
                    <m:r>
                      <a:rPr kumimoji="1" lang="en-US" altLang="ko-KR" sz="1800" b="0" i="1" smtClean="0">
                        <a:latin typeface="Cambria Math" panose="02040503050406030204" pitchFamily="18" charset="0"/>
                        <a:cs typeface="Times New Roman" panose="02020603050405020304" pitchFamily="18" charset="0"/>
                      </a:rPr>
                      <m:t>𝑅</m:t>
                    </m:r>
                    <m:d>
                      <m:dPr>
                        <m:ctrlPr>
                          <a:rPr kumimoji="1" lang="en-US" altLang="ko-KR" sz="1800" b="0" i="1" smtClean="0">
                            <a:latin typeface="Cambria Math" panose="02040503050406030204" pitchFamily="18" charset="0"/>
                            <a:cs typeface="Times New Roman" panose="02020603050405020304" pitchFamily="18" charset="0"/>
                          </a:rPr>
                        </m:ctrlPr>
                      </m:dPr>
                      <m:e>
                        <m:sSub>
                          <m:sSubPr>
                            <m:ctrlPr>
                              <a:rPr kumimoji="1" lang="en-US" altLang="ko-KR" sz="1800" i="1">
                                <a:latin typeface="Cambria Math" panose="02040503050406030204" pitchFamily="18" charset="0"/>
                                <a:cs typeface="Times New Roman" panose="02020603050405020304" pitchFamily="18" charset="0"/>
                              </a:rPr>
                            </m:ctrlPr>
                          </m:sSubPr>
                          <m:e>
                            <m:r>
                              <a:rPr kumimoji="1" lang="ko-KR" altLang="en-US" sz="1800" i="1">
                                <a:latin typeface="Cambria Math" panose="02040503050406030204" pitchFamily="18" charset="0"/>
                                <a:cs typeface="Times New Roman" panose="02020603050405020304" pitchFamily="18" charset="0"/>
                              </a:rPr>
                              <m:t>𝛿</m:t>
                            </m:r>
                          </m:e>
                          <m:sub>
                            <m:r>
                              <a:rPr kumimoji="1" lang="en-US" altLang="ko-KR" sz="1800" b="0" i="1" smtClean="0">
                                <a:latin typeface="Cambria Math" panose="02040503050406030204" pitchFamily="18" charset="0"/>
                                <a:cs typeface="Times New Roman" panose="02020603050405020304" pitchFamily="18" charset="0"/>
                              </a:rPr>
                              <m:t>1</m:t>
                            </m:r>
                          </m:sub>
                        </m:sSub>
                      </m:e>
                    </m:d>
                    <m:d>
                      <m:dPr>
                        <m:begChr m:val="["/>
                        <m:endChr m:val="]"/>
                        <m:ctrlPr>
                          <a:rPr kumimoji="1" lang="en-US" altLang="ko-KR" sz="1800" b="0" i="1" smtClean="0">
                            <a:latin typeface="Cambria Math" panose="02040503050406030204" pitchFamily="18" charset="0"/>
                            <a:cs typeface="Times New Roman" panose="02020603050405020304" pitchFamily="18" charset="0"/>
                          </a:rPr>
                        </m:ctrlPr>
                      </m:dPr>
                      <m:e>
                        <m:m>
                          <m:mPr>
                            <m:mcs>
                              <m:mc>
                                <m:mcPr>
                                  <m:count m:val="1"/>
                                  <m:mcJc m:val="center"/>
                                </m:mcPr>
                              </m:mc>
                            </m:mcs>
                            <m:ctrlPr>
                              <a:rPr kumimoji="1" lang="en-US" altLang="ko-KR" sz="1800" b="0" i="1" smtClean="0">
                                <a:latin typeface="Cambria Math" panose="02040503050406030204" pitchFamily="18" charset="0"/>
                                <a:cs typeface="Times New Roman" panose="02020603050405020304" pitchFamily="18" charset="0"/>
                              </a:rPr>
                            </m:ctrlPr>
                          </m:mPr>
                          <m:mr>
                            <m:e>
                              <m:r>
                                <m:rPr>
                                  <m:brk m:alnAt="7"/>
                                </m:rPr>
                                <a:rPr kumimoji="1" lang="en-US" altLang="ko-KR" sz="1800" b="0" i="1" smtClean="0">
                                  <a:latin typeface="Cambria Math" panose="02040503050406030204" pitchFamily="18" charset="0"/>
                                  <a:cs typeface="Times New Roman" panose="02020603050405020304" pitchFamily="18" charset="0"/>
                                </a:rPr>
                                <m:t>3</m:t>
                              </m:r>
                            </m:e>
                          </m:mr>
                          <m:mr>
                            <m:e>
                              <m:r>
                                <a:rPr kumimoji="1" lang="en-US" altLang="ko-KR" sz="1800" b="0" i="1" smtClean="0">
                                  <a:latin typeface="Cambria Math" panose="02040503050406030204" pitchFamily="18" charset="0"/>
                                  <a:cs typeface="Times New Roman" panose="02020603050405020304" pitchFamily="18" charset="0"/>
                                </a:rPr>
                                <m:t>0</m:t>
                              </m:r>
                            </m:e>
                          </m:mr>
                        </m:m>
                      </m:e>
                    </m:d>
                    <m:r>
                      <a:rPr kumimoji="1" lang="en-US" altLang="ko-KR" sz="1800" b="0" i="0" smtClean="0">
                        <a:latin typeface="Cambria Math" panose="02040503050406030204" pitchFamily="18" charset="0"/>
                        <a:cs typeface="Times New Roman" panose="02020603050405020304" pitchFamily="18" charset="0"/>
                      </a:rPr>
                      <m:t>=</m:t>
                    </m:r>
                    <m:r>
                      <m:rPr>
                        <m:sty m:val="p"/>
                      </m:rPr>
                      <a:rPr kumimoji="1" lang="en-US" altLang="ko-KR" sz="1800" b="0" i="0" smtClean="0">
                        <a:latin typeface="Cambria Math" panose="02040503050406030204" pitchFamily="18" charset="0"/>
                        <a:cs typeface="Times New Roman" panose="02020603050405020304" pitchFamily="18" charset="0"/>
                      </a:rPr>
                      <m:t>T</m:t>
                    </m:r>
                    <m:d>
                      <m:dPr>
                        <m:ctrlPr>
                          <a:rPr kumimoji="1" lang="en-US" altLang="ko-KR" sz="1800" b="0" i="1" smtClean="0">
                            <a:latin typeface="Cambria Math" panose="02040503050406030204" pitchFamily="18" charset="0"/>
                            <a:cs typeface="Times New Roman" panose="02020603050405020304" pitchFamily="18" charset="0"/>
                          </a:rPr>
                        </m:ctrlPr>
                      </m:dPr>
                      <m:e>
                        <m:r>
                          <a:rPr kumimoji="1" lang="en-US" altLang="ko-KR" sz="1800" b="0" i="0" smtClean="0">
                            <a:latin typeface="Cambria Math" panose="02040503050406030204" pitchFamily="18" charset="0"/>
                            <a:cs typeface="Times New Roman" panose="02020603050405020304" pitchFamily="18" charset="0"/>
                          </a:rPr>
                          <m:t>3,2</m:t>
                        </m:r>
                      </m:e>
                    </m:d>
                    <m:r>
                      <m:rPr>
                        <m:sty m:val="p"/>
                      </m:rPr>
                      <a:rPr kumimoji="1" lang="en-US" altLang="ko-KR" sz="1800" b="0" i="0" smtClean="0">
                        <a:latin typeface="Cambria Math" panose="02040503050406030204" pitchFamily="18" charset="0"/>
                        <a:cs typeface="Times New Roman" panose="02020603050405020304" pitchFamily="18" charset="0"/>
                      </a:rPr>
                      <m:t>R</m:t>
                    </m:r>
                    <m:d>
                      <m:dPr>
                        <m:ctrlPr>
                          <a:rPr kumimoji="1" lang="en-US" altLang="ko-KR" sz="1800" b="0" i="1" smtClean="0">
                            <a:latin typeface="Cambria Math" panose="02040503050406030204" pitchFamily="18" charset="0"/>
                            <a:cs typeface="Times New Roman" panose="02020603050405020304" pitchFamily="18" charset="0"/>
                          </a:rPr>
                        </m:ctrlPr>
                      </m:dPr>
                      <m:e>
                        <m:r>
                          <a:rPr kumimoji="1" lang="en-US" altLang="ko-KR" sz="1800" b="0" i="0" smtClean="0">
                            <a:latin typeface="Cambria Math" panose="02040503050406030204" pitchFamily="18" charset="0"/>
                            <a:cs typeface="Times New Roman" panose="02020603050405020304" pitchFamily="18" charset="0"/>
                          </a:rPr>
                          <m:t>30</m:t>
                        </m:r>
                      </m:e>
                    </m:d>
                    <m:r>
                      <m:rPr>
                        <m:sty m:val="p"/>
                      </m:rPr>
                      <a:rPr kumimoji="1" lang="en-US" altLang="ko-KR" sz="1800" b="0" i="0" smtClean="0">
                        <a:latin typeface="Cambria Math" panose="02040503050406030204" pitchFamily="18" charset="0"/>
                        <a:cs typeface="Times New Roman" panose="02020603050405020304" pitchFamily="18" charset="0"/>
                      </a:rPr>
                      <m:t>T</m:t>
                    </m:r>
                    <m:d>
                      <m:dPr>
                        <m:ctrlPr>
                          <a:rPr kumimoji="1" lang="en-US" altLang="ko-KR" sz="1800" b="0" i="1" smtClean="0">
                            <a:latin typeface="Cambria Math" panose="02040503050406030204" pitchFamily="18" charset="0"/>
                            <a:cs typeface="Times New Roman" panose="02020603050405020304" pitchFamily="18" charset="0"/>
                          </a:rPr>
                        </m:ctrlPr>
                      </m:dPr>
                      <m:e>
                        <m:r>
                          <a:rPr kumimoji="1" lang="en-US" altLang="ko-KR" sz="1800" b="0" i="0" smtClean="0">
                            <a:latin typeface="Cambria Math" panose="02040503050406030204" pitchFamily="18" charset="0"/>
                            <a:cs typeface="Times New Roman" panose="02020603050405020304" pitchFamily="18" charset="0"/>
                          </a:rPr>
                          <m:t>1,0</m:t>
                        </m:r>
                      </m:e>
                    </m:d>
                    <m:r>
                      <m:rPr>
                        <m:sty m:val="p"/>
                      </m:rPr>
                      <a:rPr kumimoji="1" lang="en-US" altLang="ko-KR" sz="1800" b="0" i="0" smtClean="0">
                        <a:latin typeface="Cambria Math" panose="02040503050406030204" pitchFamily="18" charset="0"/>
                        <a:cs typeface="Times New Roman" panose="02020603050405020304" pitchFamily="18" charset="0"/>
                      </a:rPr>
                      <m:t>R</m:t>
                    </m:r>
                    <m:d>
                      <m:dPr>
                        <m:ctrlPr>
                          <a:rPr kumimoji="1" lang="en-US" altLang="ko-KR" sz="1800" b="0" i="1" smtClean="0">
                            <a:latin typeface="Cambria Math" panose="02040503050406030204" pitchFamily="18" charset="0"/>
                            <a:cs typeface="Times New Roman" panose="02020603050405020304" pitchFamily="18" charset="0"/>
                          </a:rPr>
                        </m:ctrlPr>
                      </m:dPr>
                      <m:e>
                        <m:r>
                          <a:rPr kumimoji="1" lang="en-US" altLang="ko-KR" sz="1800" b="0" i="0" smtClean="0">
                            <a:latin typeface="Cambria Math" panose="02040503050406030204" pitchFamily="18" charset="0"/>
                            <a:cs typeface="Times New Roman" panose="02020603050405020304" pitchFamily="18" charset="0"/>
                          </a:rPr>
                          <m:t>120</m:t>
                        </m:r>
                      </m:e>
                    </m:d>
                    <m:d>
                      <m:dPr>
                        <m:begChr m:val="["/>
                        <m:endChr m:val="]"/>
                        <m:ctrlPr>
                          <a:rPr kumimoji="1" lang="en-US" altLang="ko-KR" sz="1800" i="1">
                            <a:latin typeface="Cambria Math" panose="02040503050406030204" pitchFamily="18" charset="0"/>
                            <a:cs typeface="Times New Roman" panose="02020603050405020304" pitchFamily="18" charset="0"/>
                          </a:rPr>
                        </m:ctrlPr>
                      </m:dPr>
                      <m:e>
                        <m:m>
                          <m:mPr>
                            <m:mcs>
                              <m:mc>
                                <m:mcPr>
                                  <m:count m:val="1"/>
                                  <m:mcJc m:val="center"/>
                                </m:mcPr>
                              </m:mc>
                            </m:mcs>
                            <m:ctrlPr>
                              <a:rPr kumimoji="1" lang="en-US" altLang="ko-KR" sz="1800" i="1">
                                <a:latin typeface="Cambria Math" panose="02040503050406030204" pitchFamily="18" charset="0"/>
                                <a:cs typeface="Times New Roman" panose="02020603050405020304" pitchFamily="18" charset="0"/>
                              </a:rPr>
                            </m:ctrlPr>
                          </m:mPr>
                          <m:mr>
                            <m:e>
                              <m:r>
                                <m:rPr>
                                  <m:brk m:alnAt="7"/>
                                </m:rPr>
                                <a:rPr kumimoji="1" lang="en-US" altLang="ko-KR" sz="1800" i="1">
                                  <a:latin typeface="Cambria Math" panose="02040503050406030204" pitchFamily="18" charset="0"/>
                                  <a:cs typeface="Times New Roman" panose="02020603050405020304" pitchFamily="18" charset="0"/>
                                </a:rPr>
                                <m:t>3</m:t>
                              </m:r>
                            </m:e>
                          </m:mr>
                          <m:mr>
                            <m:e>
                              <m:r>
                                <a:rPr kumimoji="1" lang="en-US" altLang="ko-KR" sz="1800" i="1">
                                  <a:latin typeface="Cambria Math" panose="02040503050406030204" pitchFamily="18" charset="0"/>
                                  <a:cs typeface="Times New Roman" panose="02020603050405020304" pitchFamily="18" charset="0"/>
                                </a:rPr>
                                <m:t>0</m:t>
                              </m:r>
                            </m:e>
                          </m:mr>
                        </m:m>
                      </m:e>
                    </m:d>
                  </m:oMath>
                </a14:m>
                <a:endParaRPr lang="ko-KR" altLang="en-US" sz="1800" dirty="0"/>
              </a:p>
            </p:txBody>
          </p:sp>
        </mc:Choice>
        <mc:Fallback xmlns="">
          <p:sp>
            <p:nvSpPr>
              <p:cNvPr id="123" name="내용 개체 틀 122">
                <a:extLst>
                  <a:ext uri="{FF2B5EF4-FFF2-40B4-BE49-F238E27FC236}">
                    <a16:creationId xmlns:a16="http://schemas.microsoft.com/office/drawing/2014/main" id="{E1085E28-A791-FF92-8A0D-70BFF1065444}"/>
                  </a:ext>
                </a:extLst>
              </p:cNvPr>
              <p:cNvSpPr>
                <a:spLocks noGrp="1" noRot="1" noChangeAspect="1" noMove="1" noResize="1" noEditPoints="1" noAdjustHandles="1" noChangeArrowheads="1" noChangeShapeType="1" noTextEdit="1"/>
              </p:cNvSpPr>
              <p:nvPr>
                <p:ph idx="1"/>
              </p:nvPr>
            </p:nvSpPr>
            <p:spPr>
              <a:xfrm>
                <a:off x="551384" y="4295485"/>
                <a:ext cx="11043247" cy="2229859"/>
              </a:xfrm>
              <a:blipFill>
                <a:blip r:embed="rId5"/>
                <a:stretch>
                  <a:fillRect l="-345" t="-1136"/>
                </a:stretch>
              </a:blipFill>
            </p:spPr>
            <p:txBody>
              <a:bodyPr/>
              <a:lstStyle/>
              <a:p>
                <a:r>
                  <a:rPr lang="ko-KR" altLang="en-US">
                    <a:noFill/>
                  </a:rPr>
                  <a:t> </a:t>
                </a:r>
              </a:p>
            </p:txBody>
          </p:sp>
        </mc:Fallback>
      </mc:AlternateContent>
      <p:grpSp>
        <p:nvGrpSpPr>
          <p:cNvPr id="144" name="그룹 143">
            <a:extLst>
              <a:ext uri="{FF2B5EF4-FFF2-40B4-BE49-F238E27FC236}">
                <a16:creationId xmlns:a16="http://schemas.microsoft.com/office/drawing/2014/main" id="{CE41480B-FC84-2A0B-9BBC-46501A9C63CA}"/>
              </a:ext>
            </a:extLst>
          </p:cNvPr>
          <p:cNvGrpSpPr/>
          <p:nvPr/>
        </p:nvGrpSpPr>
        <p:grpSpPr>
          <a:xfrm>
            <a:off x="672767" y="1350401"/>
            <a:ext cx="3947904" cy="2710775"/>
            <a:chOff x="672767" y="1350401"/>
            <a:chExt cx="3947904" cy="2710775"/>
          </a:xfrm>
        </p:grpSpPr>
        <p:cxnSp>
          <p:nvCxnSpPr>
            <p:cNvPr id="7" name="직선 연결선[R] 6">
              <a:extLst>
                <a:ext uri="{FF2B5EF4-FFF2-40B4-BE49-F238E27FC236}">
                  <a16:creationId xmlns:a16="http://schemas.microsoft.com/office/drawing/2014/main" id="{7A5C32F6-C436-8F5E-5CDE-3A43B9E7D08D}"/>
                </a:ext>
              </a:extLst>
            </p:cNvPr>
            <p:cNvCxnSpPr>
              <a:cxnSpLocks/>
            </p:cNvCxnSpPr>
            <p:nvPr/>
          </p:nvCxnSpPr>
          <p:spPr>
            <a:xfrm>
              <a:off x="2170541" y="3616008"/>
              <a:ext cx="82494" cy="18841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078EBE6D-FA97-0060-343F-B717F43657A5}"/>
                </a:ext>
              </a:extLst>
            </p:cNvPr>
            <p:cNvCxnSpPr>
              <a:cxnSpLocks/>
            </p:cNvCxnSpPr>
            <p:nvPr/>
          </p:nvCxnSpPr>
          <p:spPr>
            <a:xfrm flipV="1">
              <a:off x="2219792" y="3686421"/>
              <a:ext cx="238539" cy="87464"/>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직선 연결선[R] 20">
              <a:extLst>
                <a:ext uri="{FF2B5EF4-FFF2-40B4-BE49-F238E27FC236}">
                  <a16:creationId xmlns:a16="http://schemas.microsoft.com/office/drawing/2014/main" id="{C6201C13-2893-2513-C9D5-92D54C7A2D0C}"/>
                </a:ext>
              </a:extLst>
            </p:cNvPr>
            <p:cNvCxnSpPr>
              <a:cxnSpLocks/>
            </p:cNvCxnSpPr>
            <p:nvPr/>
          </p:nvCxnSpPr>
          <p:spPr>
            <a:xfrm>
              <a:off x="2327643" y="3464595"/>
              <a:ext cx="107410" cy="25077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307F779-65F9-BA27-60D9-10A1D7B2E2F1}"/>
                </a:ext>
              </a:extLst>
            </p:cNvPr>
            <p:cNvCxnSpPr/>
            <p:nvPr/>
          </p:nvCxnSpPr>
          <p:spPr>
            <a:xfrm>
              <a:off x="839416" y="4002972"/>
              <a:ext cx="29523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5B2C8395-0AB2-E652-5074-E6228D23CE35}"/>
                </a:ext>
              </a:extLst>
            </p:cNvPr>
            <p:cNvCxnSpPr>
              <a:cxnSpLocks/>
            </p:cNvCxnSpPr>
            <p:nvPr/>
          </p:nvCxnSpPr>
          <p:spPr>
            <a:xfrm flipV="1">
              <a:off x="839416" y="1906356"/>
              <a:ext cx="0" cy="20966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474850FB-36F2-8F6E-39E1-6355CB9C8BB1}"/>
                </a:ext>
              </a:extLst>
            </p:cNvPr>
            <p:cNvCxnSpPr>
              <a:cxnSpLocks/>
            </p:cNvCxnSpPr>
            <p:nvPr/>
          </p:nvCxnSpPr>
          <p:spPr>
            <a:xfrm flipV="1">
              <a:off x="839416" y="1918079"/>
              <a:ext cx="0" cy="20966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F61E832E-A701-0DCE-8319-385B3E41A46F}"/>
                </a:ext>
              </a:extLst>
            </p:cNvPr>
            <p:cNvCxnSpPr>
              <a:cxnSpLocks/>
            </p:cNvCxnSpPr>
            <p:nvPr/>
          </p:nvCxnSpPr>
          <p:spPr>
            <a:xfrm flipV="1">
              <a:off x="839415" y="3570924"/>
              <a:ext cx="1296145" cy="432048"/>
            </a:xfrm>
            <a:prstGeom prst="straightConnector1">
              <a:avLst/>
            </a:prstGeom>
            <a:ln>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직선 연결선[R] 55">
              <a:extLst>
                <a:ext uri="{FF2B5EF4-FFF2-40B4-BE49-F238E27FC236}">
                  <a16:creationId xmlns:a16="http://schemas.microsoft.com/office/drawing/2014/main" id="{9DB577D4-4471-6185-DF64-116E90185ACA}"/>
                </a:ext>
              </a:extLst>
            </p:cNvPr>
            <p:cNvCxnSpPr>
              <a:cxnSpLocks/>
            </p:cNvCxnSpPr>
            <p:nvPr/>
          </p:nvCxnSpPr>
          <p:spPr>
            <a:xfrm flipH="1" flipV="1">
              <a:off x="1835356" y="2897958"/>
              <a:ext cx="480224" cy="59628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직선 연결선[R] 57">
              <a:extLst>
                <a:ext uri="{FF2B5EF4-FFF2-40B4-BE49-F238E27FC236}">
                  <a16:creationId xmlns:a16="http://schemas.microsoft.com/office/drawing/2014/main" id="{FC792340-4B54-F965-0072-CC847660A5F0}"/>
                </a:ext>
              </a:extLst>
            </p:cNvPr>
            <p:cNvCxnSpPr>
              <a:cxnSpLocks/>
            </p:cNvCxnSpPr>
            <p:nvPr/>
          </p:nvCxnSpPr>
          <p:spPr>
            <a:xfrm flipV="1">
              <a:off x="3647728" y="1895330"/>
              <a:ext cx="0" cy="111738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직선 연결선[R] 60">
              <a:extLst>
                <a:ext uri="{FF2B5EF4-FFF2-40B4-BE49-F238E27FC236}">
                  <a16:creationId xmlns:a16="http://schemas.microsoft.com/office/drawing/2014/main" id="{71410A01-9ADD-566B-2BB7-BD6E90A8CE7C}"/>
                </a:ext>
              </a:extLst>
            </p:cNvPr>
            <p:cNvCxnSpPr>
              <a:cxnSpLocks/>
            </p:cNvCxnSpPr>
            <p:nvPr/>
          </p:nvCxnSpPr>
          <p:spPr>
            <a:xfrm flipH="1" flipV="1">
              <a:off x="3143672" y="1876351"/>
              <a:ext cx="504056" cy="25201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000E496-7F0B-C095-3187-7DF8B3AACE0F}"/>
                </a:ext>
              </a:extLst>
            </p:cNvPr>
            <p:cNvCxnSpPr>
              <a:cxnSpLocks/>
            </p:cNvCxnSpPr>
            <p:nvPr/>
          </p:nvCxnSpPr>
          <p:spPr>
            <a:xfrm flipV="1">
              <a:off x="3863752" y="2636912"/>
              <a:ext cx="756919" cy="314127"/>
            </a:xfrm>
            <a:prstGeom prst="straightConnector1">
              <a:avLst/>
            </a:prstGeom>
            <a:ln>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C3972305-02F1-8F20-7752-0BEFB6424206}"/>
                </a:ext>
              </a:extLst>
            </p:cNvPr>
            <p:cNvCxnSpPr>
              <a:cxnSpLocks/>
            </p:cNvCxnSpPr>
            <p:nvPr/>
          </p:nvCxnSpPr>
          <p:spPr>
            <a:xfrm flipV="1">
              <a:off x="3647728" y="1350401"/>
              <a:ext cx="0" cy="544928"/>
            </a:xfrm>
            <a:prstGeom prst="straightConnector1">
              <a:avLst/>
            </a:prstGeom>
            <a:ln>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직선 연결선[R] 80">
              <a:extLst>
                <a:ext uri="{FF2B5EF4-FFF2-40B4-BE49-F238E27FC236}">
                  <a16:creationId xmlns:a16="http://schemas.microsoft.com/office/drawing/2014/main" id="{092B1995-BA81-19BA-CB87-173D3D0C4544}"/>
                </a:ext>
              </a:extLst>
            </p:cNvPr>
            <p:cNvCxnSpPr>
              <a:cxnSpLocks/>
            </p:cNvCxnSpPr>
            <p:nvPr/>
          </p:nvCxnSpPr>
          <p:spPr>
            <a:xfrm>
              <a:off x="3691291" y="3049371"/>
              <a:ext cx="82494" cy="18841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AE2DEE22-2E02-BBAC-4929-6108A88010DE}"/>
                </a:ext>
              </a:extLst>
            </p:cNvPr>
            <p:cNvCxnSpPr>
              <a:cxnSpLocks/>
            </p:cNvCxnSpPr>
            <p:nvPr/>
          </p:nvCxnSpPr>
          <p:spPr>
            <a:xfrm flipV="1">
              <a:off x="3740542" y="3119784"/>
              <a:ext cx="238539" cy="87464"/>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직선 연결선[R] 82">
              <a:extLst>
                <a:ext uri="{FF2B5EF4-FFF2-40B4-BE49-F238E27FC236}">
                  <a16:creationId xmlns:a16="http://schemas.microsoft.com/office/drawing/2014/main" id="{60CBFB21-D93F-3E68-0931-CD8990C92154}"/>
                </a:ext>
              </a:extLst>
            </p:cNvPr>
            <p:cNvCxnSpPr>
              <a:cxnSpLocks/>
            </p:cNvCxnSpPr>
            <p:nvPr/>
          </p:nvCxnSpPr>
          <p:spPr>
            <a:xfrm>
              <a:off x="3861933" y="2944715"/>
              <a:ext cx="94463" cy="19270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4" name="직선 연결선[R] 83">
              <a:extLst>
                <a:ext uri="{FF2B5EF4-FFF2-40B4-BE49-F238E27FC236}">
                  <a16:creationId xmlns:a16="http://schemas.microsoft.com/office/drawing/2014/main" id="{417FC6BF-7484-A7B4-5CFD-995AA1FC3218}"/>
                </a:ext>
              </a:extLst>
            </p:cNvPr>
            <p:cNvCxnSpPr>
              <a:cxnSpLocks/>
            </p:cNvCxnSpPr>
            <p:nvPr/>
          </p:nvCxnSpPr>
          <p:spPr>
            <a:xfrm>
              <a:off x="3647728" y="2122825"/>
              <a:ext cx="22970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FF7179D8-68EF-9BDB-4304-E254A4BBE7A7}"/>
                </a:ext>
              </a:extLst>
            </p:cNvPr>
            <p:cNvCxnSpPr>
              <a:cxnSpLocks/>
            </p:cNvCxnSpPr>
            <p:nvPr/>
          </p:nvCxnSpPr>
          <p:spPr>
            <a:xfrm>
              <a:off x="3877435" y="1895329"/>
              <a:ext cx="0" cy="227496"/>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직선 연결선[R] 85">
              <a:extLst>
                <a:ext uri="{FF2B5EF4-FFF2-40B4-BE49-F238E27FC236}">
                  <a16:creationId xmlns:a16="http://schemas.microsoft.com/office/drawing/2014/main" id="{80B38386-DFA3-EBE5-D7E5-EBD744AF6E2A}"/>
                </a:ext>
              </a:extLst>
            </p:cNvPr>
            <p:cNvCxnSpPr>
              <a:cxnSpLocks/>
            </p:cNvCxnSpPr>
            <p:nvPr/>
          </p:nvCxnSpPr>
          <p:spPr>
            <a:xfrm>
              <a:off x="3633352" y="1914740"/>
              <a:ext cx="230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98" name="호 97">
              <a:extLst>
                <a:ext uri="{FF2B5EF4-FFF2-40B4-BE49-F238E27FC236}">
                  <a16:creationId xmlns:a16="http://schemas.microsoft.com/office/drawing/2014/main" id="{325DD3E2-78FF-D1EA-F302-0AD1C6EEC185}"/>
                </a:ext>
              </a:extLst>
            </p:cNvPr>
            <p:cNvSpPr/>
            <p:nvPr/>
          </p:nvSpPr>
          <p:spPr>
            <a:xfrm rot="21032578">
              <a:off x="1235542" y="3810414"/>
              <a:ext cx="203852" cy="250762"/>
            </a:xfrm>
            <a:prstGeom prst="arc">
              <a:avLst>
                <a:gd name="adj1" fmla="val 18259426"/>
                <a:gd name="adj2" fmla="val 2500915"/>
              </a:avLst>
            </a:prstGeom>
            <a:ln>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99" name="호 98">
              <a:extLst>
                <a:ext uri="{FF2B5EF4-FFF2-40B4-BE49-F238E27FC236}">
                  <a16:creationId xmlns:a16="http://schemas.microsoft.com/office/drawing/2014/main" id="{9E5B0A36-66F8-EB6F-064C-767906F4F1AE}"/>
                </a:ext>
              </a:extLst>
            </p:cNvPr>
            <p:cNvSpPr/>
            <p:nvPr/>
          </p:nvSpPr>
          <p:spPr>
            <a:xfrm rot="19726427">
              <a:off x="3425497" y="2748157"/>
              <a:ext cx="531584" cy="455844"/>
            </a:xfrm>
            <a:prstGeom prst="arc">
              <a:avLst>
                <a:gd name="adj1" fmla="val 18259426"/>
                <a:gd name="adj2" fmla="val 1243846"/>
              </a:avLst>
            </a:prstGeom>
            <a:ln>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102" name="호 101">
              <a:extLst>
                <a:ext uri="{FF2B5EF4-FFF2-40B4-BE49-F238E27FC236}">
                  <a16:creationId xmlns:a16="http://schemas.microsoft.com/office/drawing/2014/main" id="{EB365A11-520A-CBFC-2BBA-844E4BEB1DDB}"/>
                </a:ext>
              </a:extLst>
            </p:cNvPr>
            <p:cNvSpPr/>
            <p:nvPr/>
          </p:nvSpPr>
          <p:spPr>
            <a:xfrm rot="20459870">
              <a:off x="2082606" y="3247004"/>
              <a:ext cx="444419" cy="455844"/>
            </a:xfrm>
            <a:prstGeom prst="arc">
              <a:avLst>
                <a:gd name="adj1" fmla="val 15458181"/>
                <a:gd name="adj2" fmla="val 581600"/>
              </a:avLst>
            </a:prstGeom>
            <a:ln>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cxnSp>
          <p:nvCxnSpPr>
            <p:cNvPr id="52" name="직선 연결선[R] 51">
              <a:extLst>
                <a:ext uri="{FF2B5EF4-FFF2-40B4-BE49-F238E27FC236}">
                  <a16:creationId xmlns:a16="http://schemas.microsoft.com/office/drawing/2014/main" id="{7948F219-0C9C-D93D-32F0-9CBECF9F54CB}"/>
                </a:ext>
              </a:extLst>
            </p:cNvPr>
            <p:cNvCxnSpPr>
              <a:cxnSpLocks/>
            </p:cNvCxnSpPr>
            <p:nvPr/>
          </p:nvCxnSpPr>
          <p:spPr>
            <a:xfrm flipV="1">
              <a:off x="2135560" y="2937061"/>
              <a:ext cx="1741875" cy="62689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호 102">
              <a:extLst>
                <a:ext uri="{FF2B5EF4-FFF2-40B4-BE49-F238E27FC236}">
                  <a16:creationId xmlns:a16="http://schemas.microsoft.com/office/drawing/2014/main" id="{4AA8686E-FF90-B835-AF58-5F6E89331837}"/>
                </a:ext>
              </a:extLst>
            </p:cNvPr>
            <p:cNvSpPr/>
            <p:nvPr/>
          </p:nvSpPr>
          <p:spPr>
            <a:xfrm rot="17986999">
              <a:off x="3291329" y="1766694"/>
              <a:ext cx="444419" cy="455844"/>
            </a:xfrm>
            <a:prstGeom prst="arc">
              <a:avLst>
                <a:gd name="adj1" fmla="val 15458181"/>
                <a:gd name="adj2" fmla="val 581600"/>
              </a:avLst>
            </a:prstGeom>
            <a:ln>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104" name="TextBox 103">
              <a:extLst>
                <a:ext uri="{FF2B5EF4-FFF2-40B4-BE49-F238E27FC236}">
                  <a16:creationId xmlns:a16="http://schemas.microsoft.com/office/drawing/2014/main" id="{8D4671EE-9134-F4BB-C171-5123AD57884F}"/>
                </a:ext>
              </a:extLst>
            </p:cNvPr>
            <p:cNvSpPr txBox="1"/>
            <p:nvPr/>
          </p:nvSpPr>
          <p:spPr>
            <a:xfrm>
              <a:off x="2808185" y="3250508"/>
              <a:ext cx="535724" cy="307777"/>
            </a:xfrm>
            <a:prstGeom prst="rect">
              <a:avLst/>
            </a:prstGeom>
            <a:noFill/>
          </p:spPr>
          <p:txBody>
            <a:bodyPr wrap="none" rtlCol="0">
              <a:spAutoFit/>
            </a:bodyPr>
            <a:lstStyle/>
            <a:p>
              <a:r>
                <a:rPr kumimoji="1" lang="en-US" altLang="ko-KR" sz="1400" dirty="0">
                  <a:latin typeface="Times New Roman" panose="02020603050405020304" pitchFamily="18" charset="0"/>
                  <a:cs typeface="Times New Roman" panose="02020603050405020304" pitchFamily="18" charset="0"/>
                </a:rPr>
                <a:t>Base</a:t>
              </a:r>
              <a:endParaRPr kumimoji="1" lang="ko-KR" altLang="en-US" sz="1400" dirty="0">
                <a:latin typeface="Times New Roman" panose="02020603050405020304" pitchFamily="18" charset="0"/>
                <a:cs typeface="Times New Roman" panose="02020603050405020304" pitchFamily="18" charset="0"/>
              </a:endParaRPr>
            </a:p>
          </p:txBody>
        </p:sp>
        <p:sp>
          <p:nvSpPr>
            <p:cNvPr id="105" name="TextBox 104">
              <a:extLst>
                <a:ext uri="{FF2B5EF4-FFF2-40B4-BE49-F238E27FC236}">
                  <a16:creationId xmlns:a16="http://schemas.microsoft.com/office/drawing/2014/main" id="{FE40C342-ABD0-26B9-52BE-E6919E21A7F1}"/>
                </a:ext>
              </a:extLst>
            </p:cNvPr>
            <p:cNvSpPr txBox="1"/>
            <p:nvPr/>
          </p:nvSpPr>
          <p:spPr>
            <a:xfrm>
              <a:off x="1511339" y="3103786"/>
              <a:ext cx="622286" cy="307777"/>
            </a:xfrm>
            <a:prstGeom prst="rect">
              <a:avLst/>
            </a:prstGeom>
            <a:noFill/>
          </p:spPr>
          <p:txBody>
            <a:bodyPr wrap="none" rtlCol="0">
              <a:spAutoFit/>
            </a:bodyPr>
            <a:lstStyle/>
            <a:p>
              <a:r>
                <a:rPr kumimoji="1" lang="en-US" altLang="ko-KR" sz="1400" dirty="0">
                  <a:latin typeface="Times New Roman" panose="02020603050405020304" pitchFamily="18" charset="0"/>
                  <a:cs typeface="Times New Roman" panose="02020603050405020304" pitchFamily="18" charset="0"/>
                </a:rPr>
                <a:t>Part-1</a:t>
              </a:r>
              <a:endParaRPr kumimoji="1" lang="ko-KR" altLang="en-US" sz="1400" dirty="0">
                <a:latin typeface="Times New Roman" panose="02020603050405020304" pitchFamily="18" charset="0"/>
                <a:cs typeface="Times New Roman" panose="02020603050405020304" pitchFamily="18" charset="0"/>
              </a:endParaRPr>
            </a:p>
          </p:txBody>
        </p:sp>
        <p:sp>
          <p:nvSpPr>
            <p:cNvPr id="106" name="TextBox 105">
              <a:extLst>
                <a:ext uri="{FF2B5EF4-FFF2-40B4-BE49-F238E27FC236}">
                  <a16:creationId xmlns:a16="http://schemas.microsoft.com/office/drawing/2014/main" id="{89B9B4B8-F3CE-241A-B0F8-24ECE927FD9B}"/>
                </a:ext>
              </a:extLst>
            </p:cNvPr>
            <p:cNvSpPr txBox="1"/>
            <p:nvPr/>
          </p:nvSpPr>
          <p:spPr>
            <a:xfrm>
              <a:off x="2658526" y="1926590"/>
              <a:ext cx="622286" cy="307777"/>
            </a:xfrm>
            <a:prstGeom prst="rect">
              <a:avLst/>
            </a:prstGeom>
            <a:noFill/>
          </p:spPr>
          <p:txBody>
            <a:bodyPr wrap="none" rtlCol="0">
              <a:spAutoFit/>
            </a:bodyPr>
            <a:lstStyle/>
            <a:p>
              <a:r>
                <a:rPr kumimoji="1" lang="en-US" altLang="ko-KR" sz="1400" dirty="0">
                  <a:latin typeface="Times New Roman" panose="02020603050405020304" pitchFamily="18" charset="0"/>
                  <a:cs typeface="Times New Roman" panose="02020603050405020304" pitchFamily="18" charset="0"/>
                </a:rPr>
                <a:t>Part-3</a:t>
              </a:r>
              <a:endParaRPr kumimoji="1" lang="ko-KR" altLang="en-US" sz="1400" dirty="0">
                <a:latin typeface="Times New Roman" panose="02020603050405020304" pitchFamily="18" charset="0"/>
                <a:cs typeface="Times New Roman" panose="02020603050405020304" pitchFamily="18" charset="0"/>
              </a:endParaRPr>
            </a:p>
          </p:txBody>
        </p:sp>
        <p:sp>
          <p:nvSpPr>
            <p:cNvPr id="107" name="TextBox 106">
              <a:extLst>
                <a:ext uri="{FF2B5EF4-FFF2-40B4-BE49-F238E27FC236}">
                  <a16:creationId xmlns:a16="http://schemas.microsoft.com/office/drawing/2014/main" id="{488CEBCC-C474-3ABC-4D53-1AA7C96FAE4E}"/>
                </a:ext>
              </a:extLst>
            </p:cNvPr>
            <p:cNvSpPr txBox="1"/>
            <p:nvPr/>
          </p:nvSpPr>
          <p:spPr>
            <a:xfrm>
              <a:off x="3066095" y="2368561"/>
              <a:ext cx="622286" cy="307777"/>
            </a:xfrm>
            <a:prstGeom prst="rect">
              <a:avLst/>
            </a:prstGeom>
            <a:noFill/>
          </p:spPr>
          <p:txBody>
            <a:bodyPr wrap="none" rtlCol="0">
              <a:spAutoFit/>
            </a:bodyPr>
            <a:lstStyle/>
            <a:p>
              <a:r>
                <a:rPr kumimoji="1" lang="en-US" altLang="ko-KR" sz="1400" dirty="0">
                  <a:latin typeface="Times New Roman" panose="02020603050405020304" pitchFamily="18" charset="0"/>
                  <a:cs typeface="Times New Roman" panose="02020603050405020304" pitchFamily="18" charset="0"/>
                </a:rPr>
                <a:t>Part-2</a:t>
              </a:r>
              <a:endParaRPr kumimoji="1" lang="ko-KR"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1DAA95B5-174D-39BE-BABC-0321AD0A0A22}"/>
                    </a:ext>
                  </a:extLst>
                </p:cNvPr>
                <p:cNvSpPr txBox="1"/>
                <p:nvPr/>
              </p:nvSpPr>
              <p:spPr>
                <a:xfrm>
                  <a:off x="2192837" y="3687590"/>
                  <a:ext cx="33945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cs typeface="Times New Roman" panose="02020603050405020304" pitchFamily="18" charset="0"/>
                          </a:rPr>
                          <m:t>𝑑</m:t>
                        </m:r>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108" name="TextBox 107">
                  <a:extLst>
                    <a:ext uri="{FF2B5EF4-FFF2-40B4-BE49-F238E27FC236}">
                      <a16:creationId xmlns:a16="http://schemas.microsoft.com/office/drawing/2014/main" id="{1DAA95B5-174D-39BE-BABC-0321AD0A0A22}"/>
                    </a:ext>
                  </a:extLst>
                </p:cNvPr>
                <p:cNvSpPr txBox="1">
                  <a:spLocks noRot="1" noChangeAspect="1" noMove="1" noResize="1" noEditPoints="1" noAdjustHandles="1" noChangeArrowheads="1" noChangeShapeType="1" noTextEdit="1"/>
                </p:cNvSpPr>
                <p:nvPr/>
              </p:nvSpPr>
              <p:spPr>
                <a:xfrm>
                  <a:off x="2192837" y="3687590"/>
                  <a:ext cx="339452" cy="30777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E410056A-222F-BDB7-76B8-E7250B14F047}"/>
                    </a:ext>
                  </a:extLst>
                </p:cNvPr>
                <p:cNvSpPr txBox="1"/>
                <p:nvPr/>
              </p:nvSpPr>
              <p:spPr>
                <a:xfrm>
                  <a:off x="3708044" y="3109926"/>
                  <a:ext cx="33945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cs typeface="Times New Roman" panose="02020603050405020304" pitchFamily="18" charset="0"/>
                          </a:rPr>
                          <m:t>𝑑</m:t>
                        </m:r>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109" name="TextBox 108">
                  <a:extLst>
                    <a:ext uri="{FF2B5EF4-FFF2-40B4-BE49-F238E27FC236}">
                      <a16:creationId xmlns:a16="http://schemas.microsoft.com/office/drawing/2014/main" id="{E410056A-222F-BDB7-76B8-E7250B14F047}"/>
                    </a:ext>
                  </a:extLst>
                </p:cNvPr>
                <p:cNvSpPr txBox="1">
                  <a:spLocks noRot="1" noChangeAspect="1" noMove="1" noResize="1" noEditPoints="1" noAdjustHandles="1" noChangeArrowheads="1" noChangeShapeType="1" noTextEdit="1"/>
                </p:cNvSpPr>
                <p:nvPr/>
              </p:nvSpPr>
              <p:spPr>
                <a:xfrm>
                  <a:off x="3708044" y="3109926"/>
                  <a:ext cx="339452" cy="307777"/>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F88EA83E-95AC-4012-F8F8-0EECE6805F4F}"/>
                    </a:ext>
                  </a:extLst>
                </p:cNvPr>
                <p:cNvSpPr txBox="1"/>
                <p:nvPr/>
              </p:nvSpPr>
              <p:spPr>
                <a:xfrm>
                  <a:off x="3852569" y="1848471"/>
                  <a:ext cx="33945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cs typeface="Times New Roman" panose="02020603050405020304" pitchFamily="18" charset="0"/>
                          </a:rPr>
                          <m:t>𝑑</m:t>
                        </m:r>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110" name="TextBox 109">
                  <a:extLst>
                    <a:ext uri="{FF2B5EF4-FFF2-40B4-BE49-F238E27FC236}">
                      <a16:creationId xmlns:a16="http://schemas.microsoft.com/office/drawing/2014/main" id="{F88EA83E-95AC-4012-F8F8-0EECE6805F4F}"/>
                    </a:ext>
                  </a:extLst>
                </p:cNvPr>
                <p:cNvSpPr txBox="1">
                  <a:spLocks noRot="1" noChangeAspect="1" noMove="1" noResize="1" noEditPoints="1" noAdjustHandles="1" noChangeArrowheads="1" noChangeShapeType="1" noTextEdit="1"/>
                </p:cNvSpPr>
                <p:nvPr/>
              </p:nvSpPr>
              <p:spPr>
                <a:xfrm>
                  <a:off x="3852569" y="1848471"/>
                  <a:ext cx="339452" cy="307777"/>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EE28CB5D-A8E6-AFDE-8E12-605D3A05AEA8}"/>
                    </a:ext>
                  </a:extLst>
                </p:cNvPr>
                <p:cNvSpPr txBox="1"/>
                <p:nvPr/>
              </p:nvSpPr>
              <p:spPr>
                <a:xfrm>
                  <a:off x="1386650" y="3749650"/>
                  <a:ext cx="2747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ko-KR" altLang="en-US" sz="1400" i="1" smtClean="0">
                            <a:latin typeface="Cambria Math" panose="02040503050406030204" pitchFamily="18" charset="0"/>
                            <a:cs typeface="Times New Roman" panose="02020603050405020304" pitchFamily="18" charset="0"/>
                          </a:rPr>
                          <m:t>𝜃</m:t>
                        </m:r>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111" name="TextBox 110">
                  <a:extLst>
                    <a:ext uri="{FF2B5EF4-FFF2-40B4-BE49-F238E27FC236}">
                      <a16:creationId xmlns:a16="http://schemas.microsoft.com/office/drawing/2014/main" id="{EE28CB5D-A8E6-AFDE-8E12-605D3A05AEA8}"/>
                    </a:ext>
                  </a:extLst>
                </p:cNvPr>
                <p:cNvSpPr txBox="1">
                  <a:spLocks noRot="1" noChangeAspect="1" noMove="1" noResize="1" noEditPoints="1" noAdjustHandles="1" noChangeArrowheads="1" noChangeShapeType="1" noTextEdit="1"/>
                </p:cNvSpPr>
                <p:nvPr/>
              </p:nvSpPr>
              <p:spPr>
                <a:xfrm>
                  <a:off x="1386650" y="3749650"/>
                  <a:ext cx="274718" cy="307777"/>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F6DD1C2D-A0E8-139D-8994-7EADF3B0A3EC}"/>
                    </a:ext>
                  </a:extLst>
                </p:cNvPr>
                <p:cNvSpPr txBox="1"/>
                <p:nvPr/>
              </p:nvSpPr>
              <p:spPr>
                <a:xfrm>
                  <a:off x="3711658" y="2494367"/>
                  <a:ext cx="2747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400" b="0" i="1" smtClean="0">
                                <a:latin typeface="Cambria Math" panose="02040503050406030204" pitchFamily="18" charset="0"/>
                                <a:cs typeface="Times New Roman" panose="02020603050405020304" pitchFamily="18" charset="0"/>
                              </a:rPr>
                            </m:ctrlPr>
                          </m:sSubPr>
                          <m:e>
                            <m:r>
                              <a:rPr kumimoji="1" lang="ko-KR" altLang="en-US" sz="1400" i="1" smtClean="0">
                                <a:latin typeface="Cambria Math" panose="02040503050406030204" pitchFamily="18" charset="0"/>
                                <a:cs typeface="Times New Roman" panose="02020603050405020304" pitchFamily="18" charset="0"/>
                              </a:rPr>
                              <m:t>𝛿</m:t>
                            </m:r>
                          </m:e>
                          <m:sub>
                            <m:r>
                              <a:rPr kumimoji="1" lang="en-US" altLang="ko-KR" sz="1400" b="0" i="1" smtClean="0">
                                <a:latin typeface="Cambria Math" panose="02040503050406030204" pitchFamily="18" charset="0"/>
                                <a:cs typeface="Times New Roman" panose="02020603050405020304" pitchFamily="18" charset="0"/>
                              </a:rPr>
                              <m:t>2</m:t>
                            </m:r>
                          </m:sub>
                        </m:sSub>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112" name="TextBox 111">
                  <a:extLst>
                    <a:ext uri="{FF2B5EF4-FFF2-40B4-BE49-F238E27FC236}">
                      <a16:creationId xmlns:a16="http://schemas.microsoft.com/office/drawing/2014/main" id="{F6DD1C2D-A0E8-139D-8994-7EADF3B0A3EC}"/>
                    </a:ext>
                  </a:extLst>
                </p:cNvPr>
                <p:cNvSpPr txBox="1">
                  <a:spLocks noRot="1" noChangeAspect="1" noMove="1" noResize="1" noEditPoints="1" noAdjustHandles="1" noChangeArrowheads="1" noChangeShapeType="1" noTextEdit="1"/>
                </p:cNvSpPr>
                <p:nvPr/>
              </p:nvSpPr>
              <p:spPr>
                <a:xfrm>
                  <a:off x="3711658" y="2494367"/>
                  <a:ext cx="274718" cy="307777"/>
                </a:xfrm>
                <a:prstGeom prst="rect">
                  <a:avLst/>
                </a:prstGeom>
                <a:blipFill>
                  <a:blip r:embed="rId10"/>
                  <a:stretch>
                    <a:fillRect r="-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A3C9F57D-BDDB-A7A5-F4DB-66988051F10A}"/>
                    </a:ext>
                  </a:extLst>
                </p:cNvPr>
                <p:cNvSpPr txBox="1"/>
                <p:nvPr/>
              </p:nvSpPr>
              <p:spPr>
                <a:xfrm>
                  <a:off x="2277684" y="3012715"/>
                  <a:ext cx="2747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400" b="0" i="1" smtClean="0">
                                <a:latin typeface="Cambria Math" panose="02040503050406030204" pitchFamily="18" charset="0"/>
                                <a:cs typeface="Times New Roman" panose="02020603050405020304" pitchFamily="18" charset="0"/>
                              </a:rPr>
                            </m:ctrlPr>
                          </m:sSubPr>
                          <m:e>
                            <m:r>
                              <a:rPr kumimoji="1" lang="ko-KR" altLang="en-US" sz="1400" i="1" smtClean="0">
                                <a:latin typeface="Cambria Math" panose="02040503050406030204" pitchFamily="18" charset="0"/>
                                <a:cs typeface="Times New Roman" panose="02020603050405020304" pitchFamily="18" charset="0"/>
                              </a:rPr>
                              <m:t>𝛿</m:t>
                            </m:r>
                          </m:e>
                          <m:sub>
                            <m:r>
                              <a:rPr kumimoji="1" lang="en-US" altLang="ko-KR" sz="1400" b="0" i="1" smtClean="0">
                                <a:latin typeface="Cambria Math" panose="02040503050406030204" pitchFamily="18" charset="0"/>
                                <a:cs typeface="Times New Roman" panose="02020603050405020304" pitchFamily="18" charset="0"/>
                              </a:rPr>
                              <m:t>1</m:t>
                            </m:r>
                          </m:sub>
                        </m:sSub>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113" name="TextBox 112">
                  <a:extLst>
                    <a:ext uri="{FF2B5EF4-FFF2-40B4-BE49-F238E27FC236}">
                      <a16:creationId xmlns:a16="http://schemas.microsoft.com/office/drawing/2014/main" id="{A3C9F57D-BDDB-A7A5-F4DB-66988051F10A}"/>
                    </a:ext>
                  </a:extLst>
                </p:cNvPr>
                <p:cNvSpPr txBox="1">
                  <a:spLocks noRot="1" noChangeAspect="1" noMove="1" noResize="1" noEditPoints="1" noAdjustHandles="1" noChangeArrowheads="1" noChangeShapeType="1" noTextEdit="1"/>
                </p:cNvSpPr>
                <p:nvPr/>
              </p:nvSpPr>
              <p:spPr>
                <a:xfrm>
                  <a:off x="2277684" y="3012715"/>
                  <a:ext cx="274718" cy="307777"/>
                </a:xfrm>
                <a:prstGeom prst="rect">
                  <a:avLst/>
                </a:prstGeom>
                <a:blipFill>
                  <a:blip r:embed="rId11"/>
                  <a:stretch>
                    <a:fillRect r="-434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E6DB50CC-2E68-2983-62CA-719B851B8D75}"/>
                    </a:ext>
                  </a:extLst>
                </p:cNvPr>
                <p:cNvSpPr txBox="1"/>
                <p:nvPr/>
              </p:nvSpPr>
              <p:spPr>
                <a:xfrm>
                  <a:off x="3277438" y="1483896"/>
                  <a:ext cx="274718"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400" b="0" i="1" smtClean="0">
                                <a:latin typeface="Cambria Math" panose="02040503050406030204" pitchFamily="18" charset="0"/>
                                <a:cs typeface="Times New Roman" panose="02020603050405020304" pitchFamily="18" charset="0"/>
                              </a:rPr>
                            </m:ctrlPr>
                          </m:sSubPr>
                          <m:e>
                            <m:r>
                              <a:rPr kumimoji="1" lang="ko-KR" altLang="en-US" sz="1400" i="1" smtClean="0">
                                <a:latin typeface="Cambria Math" panose="02040503050406030204" pitchFamily="18" charset="0"/>
                                <a:cs typeface="Times New Roman" panose="02020603050405020304" pitchFamily="18" charset="0"/>
                              </a:rPr>
                              <m:t>𝛿</m:t>
                            </m:r>
                          </m:e>
                          <m:sub>
                            <m:r>
                              <a:rPr kumimoji="1" lang="en-US" altLang="ko-KR" sz="1400" b="0" i="1" smtClean="0">
                                <a:latin typeface="Cambria Math" panose="02040503050406030204" pitchFamily="18" charset="0"/>
                                <a:cs typeface="Times New Roman" panose="02020603050405020304" pitchFamily="18" charset="0"/>
                              </a:rPr>
                              <m:t>3</m:t>
                            </m:r>
                          </m:sub>
                        </m:sSub>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114" name="TextBox 113">
                  <a:extLst>
                    <a:ext uri="{FF2B5EF4-FFF2-40B4-BE49-F238E27FC236}">
                      <a16:creationId xmlns:a16="http://schemas.microsoft.com/office/drawing/2014/main" id="{E6DB50CC-2E68-2983-62CA-719B851B8D75}"/>
                    </a:ext>
                  </a:extLst>
                </p:cNvPr>
                <p:cNvSpPr txBox="1">
                  <a:spLocks noRot="1" noChangeAspect="1" noMove="1" noResize="1" noEditPoints="1" noAdjustHandles="1" noChangeArrowheads="1" noChangeShapeType="1" noTextEdit="1"/>
                </p:cNvSpPr>
                <p:nvPr/>
              </p:nvSpPr>
              <p:spPr>
                <a:xfrm>
                  <a:off x="3277438" y="1483896"/>
                  <a:ext cx="274718" cy="307777"/>
                </a:xfrm>
                <a:prstGeom prst="rect">
                  <a:avLst/>
                </a:prstGeom>
                <a:blipFill>
                  <a:blip r:embed="rId12"/>
                  <a:stretch>
                    <a:fillRect r="-909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448D2F6A-AE28-E522-7182-C725C9A091A8}"/>
                    </a:ext>
                  </a:extLst>
                </p:cNvPr>
                <p:cNvSpPr txBox="1"/>
                <p:nvPr/>
              </p:nvSpPr>
              <p:spPr>
                <a:xfrm>
                  <a:off x="1551566" y="3466390"/>
                  <a:ext cx="33329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cs typeface="Times New Roman" panose="02020603050405020304" pitchFamily="18" charset="0"/>
                          </a:rPr>
                          <m:t>𝑎</m:t>
                        </m:r>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115" name="TextBox 114">
                  <a:extLst>
                    <a:ext uri="{FF2B5EF4-FFF2-40B4-BE49-F238E27FC236}">
                      <a16:creationId xmlns:a16="http://schemas.microsoft.com/office/drawing/2014/main" id="{448D2F6A-AE28-E522-7182-C725C9A091A8}"/>
                    </a:ext>
                  </a:extLst>
                </p:cNvPr>
                <p:cNvSpPr txBox="1">
                  <a:spLocks noRot="1" noChangeAspect="1" noMove="1" noResize="1" noEditPoints="1" noAdjustHandles="1" noChangeArrowheads="1" noChangeShapeType="1" noTextEdit="1"/>
                </p:cNvSpPr>
                <p:nvPr/>
              </p:nvSpPr>
              <p:spPr>
                <a:xfrm>
                  <a:off x="1551566" y="3466390"/>
                  <a:ext cx="333296" cy="307777"/>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4B2B6FFC-30F8-6DB1-BCB7-0C3219CFCDE3}"/>
                    </a:ext>
                  </a:extLst>
                </p:cNvPr>
                <p:cNvSpPr txBox="1"/>
                <p:nvPr/>
              </p:nvSpPr>
              <p:spPr>
                <a:xfrm>
                  <a:off x="672767" y="1622865"/>
                  <a:ext cx="33329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cs typeface="Times New Roman" panose="02020603050405020304" pitchFamily="18" charset="0"/>
                          </a:rPr>
                          <m:t>𝑦</m:t>
                        </m:r>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117" name="TextBox 116">
                  <a:extLst>
                    <a:ext uri="{FF2B5EF4-FFF2-40B4-BE49-F238E27FC236}">
                      <a16:creationId xmlns:a16="http://schemas.microsoft.com/office/drawing/2014/main" id="{4B2B6FFC-30F8-6DB1-BCB7-0C3219CFCDE3}"/>
                    </a:ext>
                  </a:extLst>
                </p:cNvPr>
                <p:cNvSpPr txBox="1">
                  <a:spLocks noRot="1" noChangeAspect="1" noMove="1" noResize="1" noEditPoints="1" noAdjustHandles="1" noChangeArrowheads="1" noChangeShapeType="1" noTextEdit="1"/>
                </p:cNvSpPr>
                <p:nvPr/>
              </p:nvSpPr>
              <p:spPr>
                <a:xfrm>
                  <a:off x="672767" y="1622865"/>
                  <a:ext cx="333296" cy="307777"/>
                </a:xfrm>
                <a:prstGeom prst="rect">
                  <a:avLst/>
                </a:prstGeom>
                <a:blipFill>
                  <a:blip r:embed="rId14"/>
                  <a:stretch>
                    <a:fillRect b="-3846"/>
                  </a:stretch>
                </a:blipFill>
              </p:spPr>
              <p:txBody>
                <a:bodyPr/>
                <a:lstStyle/>
                <a:p>
                  <a:r>
                    <a:rPr lang="ko-KR" altLang="en-US">
                      <a:noFill/>
                    </a:rPr>
                    <a:t> </a:t>
                  </a:r>
                </a:p>
              </p:txBody>
            </p:sp>
          </mc:Fallback>
        </mc:AlternateContent>
        <p:sp>
          <p:nvSpPr>
            <p:cNvPr id="118" name="타원 117">
              <a:extLst>
                <a:ext uri="{FF2B5EF4-FFF2-40B4-BE49-F238E27FC236}">
                  <a16:creationId xmlns:a16="http://schemas.microsoft.com/office/drawing/2014/main" id="{FFEC1E02-09CC-EA34-85C4-768E53185911}"/>
                </a:ext>
              </a:extLst>
            </p:cNvPr>
            <p:cNvSpPr/>
            <p:nvPr/>
          </p:nvSpPr>
          <p:spPr>
            <a:xfrm>
              <a:off x="3071664" y="1806740"/>
              <a:ext cx="108000" cy="108000"/>
            </a:xfrm>
            <a:prstGeom prst="ellipse">
              <a:avLst/>
            </a:prstGeom>
            <a:solidFill>
              <a:srgbClr val="FF0000"/>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EF123CD2-7C97-0817-3CF2-83AE95BDC4C7}"/>
                    </a:ext>
                  </a:extLst>
                </p:cNvPr>
                <p:cNvSpPr txBox="1"/>
                <p:nvPr/>
              </p:nvSpPr>
              <p:spPr>
                <a:xfrm>
                  <a:off x="2871162" y="1628800"/>
                  <a:ext cx="34451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cs typeface="Times New Roman" panose="02020603050405020304" pitchFamily="18" charset="0"/>
                          </a:rPr>
                          <m:t>𝑃</m:t>
                        </m:r>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120" name="TextBox 119">
                  <a:extLst>
                    <a:ext uri="{FF2B5EF4-FFF2-40B4-BE49-F238E27FC236}">
                      <a16:creationId xmlns:a16="http://schemas.microsoft.com/office/drawing/2014/main" id="{EF123CD2-7C97-0817-3CF2-83AE95BDC4C7}"/>
                    </a:ext>
                  </a:extLst>
                </p:cNvPr>
                <p:cNvSpPr txBox="1">
                  <a:spLocks noRot="1" noChangeAspect="1" noMove="1" noResize="1" noEditPoints="1" noAdjustHandles="1" noChangeArrowheads="1" noChangeShapeType="1" noTextEdit="1"/>
                </p:cNvSpPr>
                <p:nvPr/>
              </p:nvSpPr>
              <p:spPr>
                <a:xfrm>
                  <a:off x="2871162" y="1628800"/>
                  <a:ext cx="344518" cy="307777"/>
                </a:xfrm>
                <a:prstGeom prst="rect">
                  <a:avLst/>
                </a:prstGeom>
                <a:blipFill>
                  <a:blip r:embed="rId15"/>
                  <a:stretch>
                    <a:fillRect/>
                  </a:stretch>
                </a:blipFill>
              </p:spPr>
              <p:txBody>
                <a:bodyPr/>
                <a:lstStyle/>
                <a:p>
                  <a:r>
                    <a:rPr lang="ko-KR" altLang="en-US">
                      <a:noFill/>
                    </a:rPr>
                    <a:t> </a:t>
                  </a:r>
                </a:p>
              </p:txBody>
            </p:sp>
          </mc:Fallback>
        </mc:AlternateContent>
        <p:sp>
          <p:nvSpPr>
            <p:cNvPr id="124" name="타원 123">
              <a:extLst>
                <a:ext uri="{FF2B5EF4-FFF2-40B4-BE49-F238E27FC236}">
                  <a16:creationId xmlns:a16="http://schemas.microsoft.com/office/drawing/2014/main" id="{81AC846A-D136-EE99-E960-A09ED12E2DBC}"/>
                </a:ext>
              </a:extLst>
            </p:cNvPr>
            <p:cNvSpPr/>
            <p:nvPr/>
          </p:nvSpPr>
          <p:spPr>
            <a:xfrm>
              <a:off x="1811536" y="2852936"/>
              <a:ext cx="108000" cy="108000"/>
            </a:xfrm>
            <a:prstGeom prst="ellipse">
              <a:avLst/>
            </a:prstGeom>
            <a:solidFill>
              <a:srgbClr val="FF0000"/>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DBEF486C-D42D-B289-F227-CBFCB9796BFF}"/>
                    </a:ext>
                  </a:extLst>
                </p:cNvPr>
                <p:cNvSpPr txBox="1"/>
                <p:nvPr/>
              </p:nvSpPr>
              <p:spPr>
                <a:xfrm>
                  <a:off x="1634908" y="2617167"/>
                  <a:ext cx="35663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400" b="0" i="1" smtClean="0">
                            <a:latin typeface="Cambria Math" panose="02040503050406030204" pitchFamily="18" charset="0"/>
                            <a:cs typeface="Times New Roman" panose="02020603050405020304" pitchFamily="18" charset="0"/>
                          </a:rPr>
                          <m:t>𝑄</m:t>
                        </m:r>
                      </m:oMath>
                    </m:oMathPara>
                  </a14:m>
                  <a:endParaRPr kumimoji="1" lang="ko-KR" altLang="en-US" sz="1400" dirty="0">
                    <a:latin typeface="Times New Roman" panose="02020603050405020304" pitchFamily="18" charset="0"/>
                    <a:cs typeface="Times New Roman" panose="02020603050405020304" pitchFamily="18" charset="0"/>
                  </a:endParaRPr>
                </a:p>
              </p:txBody>
            </p:sp>
          </mc:Choice>
          <mc:Fallback xmlns="">
            <p:sp>
              <p:nvSpPr>
                <p:cNvPr id="125" name="TextBox 124">
                  <a:extLst>
                    <a:ext uri="{FF2B5EF4-FFF2-40B4-BE49-F238E27FC236}">
                      <a16:creationId xmlns:a16="http://schemas.microsoft.com/office/drawing/2014/main" id="{DBEF486C-D42D-B289-F227-CBFCB9796BFF}"/>
                    </a:ext>
                  </a:extLst>
                </p:cNvPr>
                <p:cNvSpPr txBox="1">
                  <a:spLocks noRot="1" noChangeAspect="1" noMove="1" noResize="1" noEditPoints="1" noAdjustHandles="1" noChangeArrowheads="1" noChangeShapeType="1" noTextEdit="1"/>
                </p:cNvSpPr>
                <p:nvPr/>
              </p:nvSpPr>
              <p:spPr>
                <a:xfrm>
                  <a:off x="1634908" y="2617167"/>
                  <a:ext cx="356636" cy="307777"/>
                </a:xfrm>
                <a:prstGeom prst="rect">
                  <a:avLst/>
                </a:prstGeom>
                <a:blipFill>
                  <a:blip r:embed="rId16"/>
                  <a:stretch>
                    <a:fillRect b="-7692"/>
                  </a:stretch>
                </a:blipFill>
              </p:spPr>
              <p:txBody>
                <a:bodyPr/>
                <a:lstStyle/>
                <a:p>
                  <a:r>
                    <a:rPr lang="ko-KR" altLang="en-US">
                      <a:noFill/>
                    </a:rPr>
                    <a:t> </a:t>
                  </a:r>
                </a:p>
              </p:txBody>
            </p:sp>
          </mc:Fallback>
        </mc:AlternateContent>
      </p:grpSp>
      <p:cxnSp>
        <p:nvCxnSpPr>
          <p:cNvPr id="156" name="직선 화살표 연결선 155">
            <a:extLst>
              <a:ext uri="{FF2B5EF4-FFF2-40B4-BE49-F238E27FC236}">
                <a16:creationId xmlns:a16="http://schemas.microsoft.com/office/drawing/2014/main" id="{F8D917D3-C671-E539-1332-668AB521DA1B}"/>
              </a:ext>
            </a:extLst>
          </p:cNvPr>
          <p:cNvCxnSpPr>
            <a:cxnSpLocks/>
          </p:cNvCxnSpPr>
          <p:nvPr/>
        </p:nvCxnSpPr>
        <p:spPr>
          <a:xfrm flipH="1">
            <a:off x="6312024" y="1988840"/>
            <a:ext cx="1080120" cy="379721"/>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 name="직선 화살표 연결선 5">
            <a:extLst>
              <a:ext uri="{FF2B5EF4-FFF2-40B4-BE49-F238E27FC236}">
                <a16:creationId xmlns:a16="http://schemas.microsoft.com/office/drawing/2014/main" id="{468D9D99-7C4D-256E-8DF0-A09A1BC8B4C8}"/>
              </a:ext>
            </a:extLst>
          </p:cNvPr>
          <p:cNvCxnSpPr>
            <a:cxnSpLocks/>
          </p:cNvCxnSpPr>
          <p:nvPr/>
        </p:nvCxnSpPr>
        <p:spPr>
          <a:xfrm>
            <a:off x="7775030" y="1343234"/>
            <a:ext cx="0" cy="345310"/>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18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Simple Character Model (1/3)</a:t>
            </a:r>
            <a:endParaRPr kumimoji="1"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551384" y="1194452"/>
                <a:ext cx="6926309" cy="4070788"/>
              </a:xfrm>
            </p:spPr>
            <p:txBody>
              <a:bodyPr/>
              <a:lstStyle/>
              <a:p>
                <a14:m>
                  <m:oMath xmlns:m="http://schemas.openxmlformats.org/officeDocument/2006/math">
                    <m:sSub>
                      <m:sSubPr>
                        <m:ctrlPr>
                          <a:rPr kumimoji="1" lang="en-US" altLang="ko-KR" b="0" i="1" smtClean="0">
                            <a:latin typeface="Cambria Math" panose="02040503050406030204" pitchFamily="18" charset="0"/>
                          </a:rPr>
                        </m:ctrlPr>
                      </m:sSubPr>
                      <m:e>
                        <m:r>
                          <a:rPr kumimoji="1" lang="en-US" altLang="ko-KR" b="0" i="1" smtClean="0">
                            <a:latin typeface="Cambria Math" charset="0"/>
                          </a:rPr>
                          <m:t>𝑣</m:t>
                        </m:r>
                      </m:e>
                      <m:sub>
                        <m:r>
                          <a:rPr kumimoji="1" lang="en-US" altLang="ko-KR" b="0" i="1" smtClean="0">
                            <a:latin typeface="Cambria Math" charset="0"/>
                          </a:rPr>
                          <m:t>0</m:t>
                        </m:r>
                      </m:sub>
                    </m:sSub>
                  </m:oMath>
                </a14:m>
                <a:r>
                  <a:rPr kumimoji="1" lang="en-US" altLang="ko-KR" dirty="0"/>
                  <a:t>: Translation of root note (Pelvis) in world coordinates</a:t>
                </a:r>
              </a:p>
              <a:p>
                <a14:m>
                  <m:oMath xmlns:m="http://schemas.openxmlformats.org/officeDocument/2006/math">
                    <m:sSub>
                      <m:sSubPr>
                        <m:ctrlPr>
                          <a:rPr kumimoji="1" lang="en-US" altLang="ko-KR" b="0" i="1" smtClean="0">
                            <a:latin typeface="Cambria Math" panose="02040503050406030204" pitchFamily="18" charset="0"/>
                          </a:rPr>
                        </m:ctrlPr>
                      </m:sSubPr>
                      <m:e>
                        <m:r>
                          <a:rPr kumimoji="1" lang="en-US" altLang="ko-KR" b="0" i="1" smtClean="0">
                            <a:latin typeface="Cambria Math" charset="0"/>
                          </a:rPr>
                          <m:t>𝑣</m:t>
                        </m:r>
                      </m:e>
                      <m:sub>
                        <m:r>
                          <a:rPr kumimoji="1" lang="en-US" altLang="ko-KR" b="0" i="1" smtClean="0">
                            <a:latin typeface="Cambria Math" charset="0"/>
                          </a:rPr>
                          <m:t>1</m:t>
                        </m:r>
                      </m:sub>
                    </m:sSub>
                    <m:r>
                      <a:rPr kumimoji="1" lang="en-US" altLang="ko-KR" b="0" i="1" smtClean="0">
                        <a:latin typeface="Cambria Math" charset="0"/>
                      </a:rPr>
                      <m:t>,…, </m:t>
                    </m:r>
                    <m:sSub>
                      <m:sSubPr>
                        <m:ctrlPr>
                          <a:rPr kumimoji="1" lang="en-US" altLang="ko-KR" b="0" i="1" smtClean="0">
                            <a:latin typeface="Cambria Math" panose="02040503050406030204" pitchFamily="18" charset="0"/>
                          </a:rPr>
                        </m:ctrlPr>
                      </m:sSubPr>
                      <m:e>
                        <m:r>
                          <a:rPr kumimoji="1" lang="en-US" altLang="ko-KR" b="0" i="1" smtClean="0">
                            <a:latin typeface="Cambria Math" charset="0"/>
                          </a:rPr>
                          <m:t>𝑣</m:t>
                        </m:r>
                      </m:e>
                      <m:sub>
                        <m:r>
                          <a:rPr kumimoji="1" lang="en-US" altLang="ko-KR" b="0" i="1" smtClean="0">
                            <a:latin typeface="Cambria Math" panose="02040503050406030204" pitchFamily="18" charset="0"/>
                          </a:rPr>
                          <m:t>10</m:t>
                        </m:r>
                      </m:sub>
                    </m:sSub>
                  </m:oMath>
                </a14:m>
                <a:r>
                  <a:rPr kumimoji="1" lang="en-US" altLang="ko-KR" dirty="0"/>
                  <a:t>: Offsets (lengths) of the links</a:t>
                </a:r>
              </a:p>
              <a:p>
                <a14:m>
                  <m:oMath xmlns:m="http://schemas.openxmlformats.org/officeDocument/2006/math">
                    <m:sSub>
                      <m:sSubPr>
                        <m:ctrlPr>
                          <a:rPr kumimoji="1" lang="en-US" altLang="ko-KR" i="1">
                            <a:latin typeface="Cambria Math" panose="02040503050406030204" pitchFamily="18" charset="0"/>
                          </a:rPr>
                        </m:ctrlPr>
                      </m:sSubPr>
                      <m:e>
                        <m:r>
                          <a:rPr kumimoji="1" lang="en-US" altLang="ko-KR" i="1">
                            <a:latin typeface="Cambria Math" charset="0"/>
                          </a:rPr>
                          <m:t>𝜃</m:t>
                        </m:r>
                      </m:e>
                      <m:sub>
                        <m:r>
                          <a:rPr kumimoji="1" lang="en-US" altLang="ko-KR" b="0" i="1" smtClean="0">
                            <a:latin typeface="Cambria Math" panose="02040503050406030204" pitchFamily="18" charset="0"/>
                          </a:rPr>
                          <m:t>1</m:t>
                        </m:r>
                      </m:sub>
                    </m:sSub>
                    <m:r>
                      <a:rPr kumimoji="1" lang="en-US" altLang="ko-KR" i="1">
                        <a:latin typeface="Cambria Math" charset="0"/>
                      </a:rPr>
                      <m:t>,…, </m:t>
                    </m:r>
                    <m:sSub>
                      <m:sSubPr>
                        <m:ctrlPr>
                          <a:rPr kumimoji="1" lang="en-US" altLang="ko-KR" b="0" i="1" smtClean="0">
                            <a:latin typeface="Cambria Math" panose="02040503050406030204" pitchFamily="18" charset="0"/>
                          </a:rPr>
                        </m:ctrlPr>
                      </m:sSubPr>
                      <m:e>
                        <m:r>
                          <a:rPr kumimoji="1" lang="en-US" altLang="ko-KR" b="0" i="1" smtClean="0">
                            <a:latin typeface="Cambria Math" charset="0"/>
                          </a:rPr>
                          <m:t>𝜃</m:t>
                        </m:r>
                      </m:e>
                      <m:sub>
                        <m:r>
                          <a:rPr kumimoji="1" lang="en-US" altLang="ko-KR" b="0" i="1" smtClean="0">
                            <a:latin typeface="Cambria Math" panose="02040503050406030204" pitchFamily="18" charset="0"/>
                          </a:rPr>
                          <m:t>10</m:t>
                        </m:r>
                      </m:sub>
                    </m:sSub>
                  </m:oMath>
                </a14:m>
                <a:r>
                  <a:rPr kumimoji="1" lang="en-US" altLang="ko-KR" dirty="0"/>
                  <a:t>: Joint angles</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551384" y="1194452"/>
                <a:ext cx="6926309" cy="4070788"/>
              </a:xfrm>
              <a:blipFill>
                <a:blip r:embed="rId3"/>
                <a:stretch>
                  <a:fillRect l="-733" t="-935"/>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2"/>
          </p:nvPr>
        </p:nvSpPr>
        <p:spPr/>
        <p:txBody>
          <a:bodyPr/>
          <a:lstStyle/>
          <a:p>
            <a:fld id="{B81C3356-60A9-4391-B4BA-980644DD2ECD}" type="slidenum">
              <a:rPr lang="ko-KR" altLang="en-US" smtClean="0"/>
              <a:t>12</a:t>
            </a:fld>
            <a:endParaRPr lang="ko-KR" altLang="en-US"/>
          </a:p>
        </p:txBody>
      </p:sp>
      <p:cxnSp>
        <p:nvCxnSpPr>
          <p:cNvPr id="5" name="직선 연결선[R] 4">
            <a:extLst>
              <a:ext uri="{FF2B5EF4-FFF2-40B4-BE49-F238E27FC236}">
                <a16:creationId xmlns:a16="http://schemas.microsoft.com/office/drawing/2014/main" id="{F3B7F9E4-DC68-EF0A-EF5E-ED1FE879BF50}"/>
              </a:ext>
            </a:extLst>
          </p:cNvPr>
          <p:cNvCxnSpPr/>
          <p:nvPr/>
        </p:nvCxnSpPr>
        <p:spPr>
          <a:xfrm>
            <a:off x="6100715" y="2672850"/>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직선 연결선[R] 6">
            <a:extLst>
              <a:ext uri="{FF2B5EF4-FFF2-40B4-BE49-F238E27FC236}">
                <a16:creationId xmlns:a16="http://schemas.microsoft.com/office/drawing/2014/main" id="{BC153CEF-FB0C-0D96-8D54-A1D1C72FA2C5}"/>
              </a:ext>
            </a:extLst>
          </p:cNvPr>
          <p:cNvCxnSpPr>
            <a:cxnSpLocks/>
          </p:cNvCxnSpPr>
          <p:nvPr/>
        </p:nvCxnSpPr>
        <p:spPr>
          <a:xfrm>
            <a:off x="5680733" y="2275104"/>
            <a:ext cx="412400" cy="3977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직선 연결선[R] 8">
            <a:extLst>
              <a:ext uri="{FF2B5EF4-FFF2-40B4-BE49-F238E27FC236}">
                <a16:creationId xmlns:a16="http://schemas.microsoft.com/office/drawing/2014/main" id="{45EDCF82-201A-A265-BF20-E216F7AD0B63}"/>
              </a:ext>
            </a:extLst>
          </p:cNvPr>
          <p:cNvCxnSpPr>
            <a:cxnSpLocks/>
          </p:cNvCxnSpPr>
          <p:nvPr/>
        </p:nvCxnSpPr>
        <p:spPr>
          <a:xfrm flipH="1">
            <a:off x="5383879" y="2672850"/>
            <a:ext cx="716836" cy="4446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R] 10">
            <a:extLst>
              <a:ext uri="{FF2B5EF4-FFF2-40B4-BE49-F238E27FC236}">
                <a16:creationId xmlns:a16="http://schemas.microsoft.com/office/drawing/2014/main" id="{4CBA7E4A-F3ED-58FE-57E7-D1B9F568C0BB}"/>
              </a:ext>
            </a:extLst>
          </p:cNvPr>
          <p:cNvCxnSpPr>
            <a:cxnSpLocks/>
          </p:cNvCxnSpPr>
          <p:nvPr/>
        </p:nvCxnSpPr>
        <p:spPr>
          <a:xfrm flipH="1">
            <a:off x="5097344" y="3134372"/>
            <a:ext cx="288032" cy="561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R] 11">
            <a:extLst>
              <a:ext uri="{FF2B5EF4-FFF2-40B4-BE49-F238E27FC236}">
                <a16:creationId xmlns:a16="http://schemas.microsoft.com/office/drawing/2014/main" id="{6519D995-D7F0-9866-8553-5207FFF4488E}"/>
              </a:ext>
            </a:extLst>
          </p:cNvPr>
          <p:cNvCxnSpPr>
            <a:cxnSpLocks/>
          </p:cNvCxnSpPr>
          <p:nvPr/>
        </p:nvCxnSpPr>
        <p:spPr>
          <a:xfrm flipH="1" flipV="1">
            <a:off x="6100715" y="2672850"/>
            <a:ext cx="831313" cy="4053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직선 연결선[R] 13">
            <a:extLst>
              <a:ext uri="{FF2B5EF4-FFF2-40B4-BE49-F238E27FC236}">
                <a16:creationId xmlns:a16="http://schemas.microsoft.com/office/drawing/2014/main" id="{72038583-7BEE-0820-93D6-73111E70ECD6}"/>
              </a:ext>
            </a:extLst>
          </p:cNvPr>
          <p:cNvCxnSpPr>
            <a:cxnSpLocks/>
          </p:cNvCxnSpPr>
          <p:nvPr/>
        </p:nvCxnSpPr>
        <p:spPr>
          <a:xfrm>
            <a:off x="6932028" y="3084193"/>
            <a:ext cx="216024" cy="561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R] 14">
            <a:extLst>
              <a:ext uri="{FF2B5EF4-FFF2-40B4-BE49-F238E27FC236}">
                <a16:creationId xmlns:a16="http://schemas.microsoft.com/office/drawing/2014/main" id="{1AD48ED6-7963-2294-972E-F2442CEA910E}"/>
              </a:ext>
            </a:extLst>
          </p:cNvPr>
          <p:cNvCxnSpPr>
            <a:cxnSpLocks/>
          </p:cNvCxnSpPr>
          <p:nvPr/>
        </p:nvCxnSpPr>
        <p:spPr>
          <a:xfrm flipH="1">
            <a:off x="5683832" y="3824978"/>
            <a:ext cx="416883" cy="720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R] 16">
            <a:extLst>
              <a:ext uri="{FF2B5EF4-FFF2-40B4-BE49-F238E27FC236}">
                <a16:creationId xmlns:a16="http://schemas.microsoft.com/office/drawing/2014/main" id="{09811C2B-2614-3344-63FF-8F0D1CD29E01}"/>
              </a:ext>
            </a:extLst>
          </p:cNvPr>
          <p:cNvCxnSpPr>
            <a:cxnSpLocks/>
          </p:cNvCxnSpPr>
          <p:nvPr/>
        </p:nvCxnSpPr>
        <p:spPr>
          <a:xfrm>
            <a:off x="5683832" y="4545057"/>
            <a:ext cx="0" cy="10801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R] 17">
            <a:extLst>
              <a:ext uri="{FF2B5EF4-FFF2-40B4-BE49-F238E27FC236}">
                <a16:creationId xmlns:a16="http://schemas.microsoft.com/office/drawing/2014/main" id="{5E58BC58-049F-2BB2-1870-7B284B150F04}"/>
              </a:ext>
            </a:extLst>
          </p:cNvPr>
          <p:cNvCxnSpPr>
            <a:cxnSpLocks/>
          </p:cNvCxnSpPr>
          <p:nvPr/>
        </p:nvCxnSpPr>
        <p:spPr>
          <a:xfrm>
            <a:off x="6115880" y="3832277"/>
            <a:ext cx="560899" cy="7127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R] 19">
            <a:extLst>
              <a:ext uri="{FF2B5EF4-FFF2-40B4-BE49-F238E27FC236}">
                <a16:creationId xmlns:a16="http://schemas.microsoft.com/office/drawing/2014/main" id="{C8E90AF1-95FA-519E-15B2-9799C552D151}"/>
              </a:ext>
            </a:extLst>
          </p:cNvPr>
          <p:cNvCxnSpPr>
            <a:cxnSpLocks/>
          </p:cNvCxnSpPr>
          <p:nvPr/>
        </p:nvCxnSpPr>
        <p:spPr>
          <a:xfrm>
            <a:off x="6676779" y="4545057"/>
            <a:ext cx="0" cy="10801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113CDDE3-DAAA-EB21-1BDE-7C30DD79293B}"/>
              </a:ext>
            </a:extLst>
          </p:cNvPr>
          <p:cNvSpPr/>
          <p:nvPr/>
        </p:nvSpPr>
        <p:spPr>
          <a:xfrm>
            <a:off x="6046949" y="2644156"/>
            <a:ext cx="108000" cy="108000"/>
          </a:xfrm>
          <a:prstGeom prst="ellipse">
            <a:avLst/>
          </a:prstGeom>
          <a:solidFill>
            <a:schemeClr val="bg1">
              <a:lumMod val="6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22" name="타원 21">
            <a:extLst>
              <a:ext uri="{FF2B5EF4-FFF2-40B4-BE49-F238E27FC236}">
                <a16:creationId xmlns:a16="http://schemas.microsoft.com/office/drawing/2014/main" id="{224BEC74-4FDB-2762-B2C6-88ACB5A79D19}"/>
              </a:ext>
            </a:extLst>
          </p:cNvPr>
          <p:cNvSpPr/>
          <p:nvPr/>
        </p:nvSpPr>
        <p:spPr>
          <a:xfrm>
            <a:off x="6878040" y="3037247"/>
            <a:ext cx="108000" cy="108000"/>
          </a:xfrm>
          <a:prstGeom prst="ellipse">
            <a:avLst/>
          </a:prstGeom>
          <a:solidFill>
            <a:schemeClr val="bg1">
              <a:lumMod val="6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25" name="타원 24">
            <a:extLst>
              <a:ext uri="{FF2B5EF4-FFF2-40B4-BE49-F238E27FC236}">
                <a16:creationId xmlns:a16="http://schemas.microsoft.com/office/drawing/2014/main" id="{574F1BBF-3855-9E77-45C8-944EDD55888B}"/>
              </a:ext>
            </a:extLst>
          </p:cNvPr>
          <p:cNvSpPr/>
          <p:nvPr/>
        </p:nvSpPr>
        <p:spPr>
          <a:xfrm>
            <a:off x="6017783" y="3762196"/>
            <a:ext cx="180000" cy="180000"/>
          </a:xfrm>
          <a:prstGeom prst="ellipse">
            <a:avLst/>
          </a:prstGeom>
          <a:solidFill>
            <a:srgbClr val="FF0000"/>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26" name="타원 25">
            <a:extLst>
              <a:ext uri="{FF2B5EF4-FFF2-40B4-BE49-F238E27FC236}">
                <a16:creationId xmlns:a16="http://schemas.microsoft.com/office/drawing/2014/main" id="{D10198F1-7286-0242-ABC1-E85549A20357}"/>
              </a:ext>
            </a:extLst>
          </p:cNvPr>
          <p:cNvSpPr/>
          <p:nvPr/>
        </p:nvSpPr>
        <p:spPr>
          <a:xfrm>
            <a:off x="5648177" y="4491070"/>
            <a:ext cx="108000" cy="108000"/>
          </a:xfrm>
          <a:prstGeom prst="ellipse">
            <a:avLst/>
          </a:prstGeom>
          <a:solidFill>
            <a:schemeClr val="bg1">
              <a:lumMod val="6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27" name="타원 26">
            <a:extLst>
              <a:ext uri="{FF2B5EF4-FFF2-40B4-BE49-F238E27FC236}">
                <a16:creationId xmlns:a16="http://schemas.microsoft.com/office/drawing/2014/main" id="{CC165DD7-76D0-47FA-07AE-147D8E628D08}"/>
              </a:ext>
            </a:extLst>
          </p:cNvPr>
          <p:cNvSpPr/>
          <p:nvPr/>
        </p:nvSpPr>
        <p:spPr>
          <a:xfrm>
            <a:off x="6624233" y="4491070"/>
            <a:ext cx="108000" cy="108000"/>
          </a:xfrm>
          <a:prstGeom prst="ellipse">
            <a:avLst/>
          </a:prstGeom>
          <a:solidFill>
            <a:schemeClr val="bg1">
              <a:lumMod val="6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28" name="타원 27">
            <a:extLst>
              <a:ext uri="{FF2B5EF4-FFF2-40B4-BE49-F238E27FC236}">
                <a16:creationId xmlns:a16="http://schemas.microsoft.com/office/drawing/2014/main" id="{AD1F1DBD-DAF7-DF6A-190D-D3E3EADD2095}"/>
              </a:ext>
            </a:extLst>
          </p:cNvPr>
          <p:cNvSpPr/>
          <p:nvPr/>
        </p:nvSpPr>
        <p:spPr>
          <a:xfrm>
            <a:off x="5629848" y="5571179"/>
            <a:ext cx="108000" cy="108000"/>
          </a:xfrm>
          <a:prstGeom prst="ellipse">
            <a:avLst/>
          </a:prstGeom>
          <a:solidFill>
            <a:schemeClr val="accent6">
              <a:lumMod val="7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29" name="타원 28">
            <a:extLst>
              <a:ext uri="{FF2B5EF4-FFF2-40B4-BE49-F238E27FC236}">
                <a16:creationId xmlns:a16="http://schemas.microsoft.com/office/drawing/2014/main" id="{5D527B3E-965E-8551-A3C1-14321A0CAEDE}"/>
              </a:ext>
            </a:extLst>
          </p:cNvPr>
          <p:cNvSpPr/>
          <p:nvPr/>
        </p:nvSpPr>
        <p:spPr>
          <a:xfrm>
            <a:off x="6624233" y="5571165"/>
            <a:ext cx="108000" cy="108000"/>
          </a:xfrm>
          <a:prstGeom prst="ellipse">
            <a:avLst/>
          </a:prstGeom>
          <a:solidFill>
            <a:schemeClr val="accent6">
              <a:lumMod val="7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30" name="타원 29">
            <a:extLst>
              <a:ext uri="{FF2B5EF4-FFF2-40B4-BE49-F238E27FC236}">
                <a16:creationId xmlns:a16="http://schemas.microsoft.com/office/drawing/2014/main" id="{14E354CF-3871-9C59-6DCD-7816B48F308B}"/>
              </a:ext>
            </a:extLst>
          </p:cNvPr>
          <p:cNvSpPr/>
          <p:nvPr/>
        </p:nvSpPr>
        <p:spPr>
          <a:xfrm>
            <a:off x="7094052" y="3625350"/>
            <a:ext cx="108000" cy="108000"/>
          </a:xfrm>
          <a:prstGeom prst="ellipse">
            <a:avLst/>
          </a:prstGeom>
          <a:solidFill>
            <a:schemeClr val="accent6">
              <a:lumMod val="7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32" name="타원 31">
            <a:extLst>
              <a:ext uri="{FF2B5EF4-FFF2-40B4-BE49-F238E27FC236}">
                <a16:creationId xmlns:a16="http://schemas.microsoft.com/office/drawing/2014/main" id="{9F63CCAB-CF04-4E37-C269-36988B38FBE6}"/>
              </a:ext>
            </a:extLst>
          </p:cNvPr>
          <p:cNvSpPr/>
          <p:nvPr/>
        </p:nvSpPr>
        <p:spPr>
          <a:xfrm>
            <a:off x="5051896" y="3645024"/>
            <a:ext cx="108000" cy="108000"/>
          </a:xfrm>
          <a:prstGeom prst="ellipse">
            <a:avLst/>
          </a:prstGeom>
          <a:solidFill>
            <a:schemeClr val="accent6">
              <a:lumMod val="7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33" name="타원 32">
            <a:extLst>
              <a:ext uri="{FF2B5EF4-FFF2-40B4-BE49-F238E27FC236}">
                <a16:creationId xmlns:a16="http://schemas.microsoft.com/office/drawing/2014/main" id="{7CE19F58-F769-20A7-109C-DB88B1C5B658}"/>
              </a:ext>
            </a:extLst>
          </p:cNvPr>
          <p:cNvSpPr/>
          <p:nvPr/>
        </p:nvSpPr>
        <p:spPr>
          <a:xfrm>
            <a:off x="5629848" y="2225768"/>
            <a:ext cx="108000" cy="108000"/>
          </a:xfrm>
          <a:prstGeom prst="ellipse">
            <a:avLst/>
          </a:prstGeom>
          <a:solidFill>
            <a:schemeClr val="accent6">
              <a:lumMod val="7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cxnSp>
        <p:nvCxnSpPr>
          <p:cNvPr id="35" name="직선 화살표 연결선 34">
            <a:extLst>
              <a:ext uri="{FF2B5EF4-FFF2-40B4-BE49-F238E27FC236}">
                <a16:creationId xmlns:a16="http://schemas.microsoft.com/office/drawing/2014/main" id="{23505C13-7E93-4052-0ACD-258BD66CA26F}"/>
              </a:ext>
            </a:extLst>
          </p:cNvPr>
          <p:cNvCxnSpPr>
            <a:cxnSpLocks/>
          </p:cNvCxnSpPr>
          <p:nvPr/>
        </p:nvCxnSpPr>
        <p:spPr>
          <a:xfrm flipV="1">
            <a:off x="4696794" y="4799395"/>
            <a:ext cx="555252" cy="4833"/>
          </a:xfrm>
          <a:prstGeom prst="straightConnector1">
            <a:avLst/>
          </a:prstGeom>
          <a:ln>
            <a:solidFill>
              <a:schemeClr val="bg1">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4E55EAAB-7E88-C2EB-E1A4-D7E21B9581A1}"/>
              </a:ext>
            </a:extLst>
          </p:cNvPr>
          <p:cNvCxnSpPr>
            <a:cxnSpLocks/>
          </p:cNvCxnSpPr>
          <p:nvPr/>
        </p:nvCxnSpPr>
        <p:spPr>
          <a:xfrm flipV="1">
            <a:off x="4768802" y="3965080"/>
            <a:ext cx="0" cy="933343"/>
          </a:xfrm>
          <a:prstGeom prst="straightConnector1">
            <a:avLst/>
          </a:prstGeom>
          <a:ln>
            <a:solidFill>
              <a:schemeClr val="bg1">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124FBB41-FAAF-FB83-475D-D18FA1F0034D}"/>
              </a:ext>
            </a:extLst>
          </p:cNvPr>
          <p:cNvCxnSpPr>
            <a:cxnSpLocks/>
            <a:endCxn id="25" idx="2"/>
          </p:cNvCxnSpPr>
          <p:nvPr/>
        </p:nvCxnSpPr>
        <p:spPr>
          <a:xfrm flipV="1">
            <a:off x="4777095" y="3852196"/>
            <a:ext cx="1240688" cy="958152"/>
          </a:xfrm>
          <a:prstGeom prst="straightConnector1">
            <a:avLst/>
          </a:prstGeom>
          <a:ln>
            <a:solidFill>
              <a:schemeClr val="bg1">
                <a:lumMod val="50000"/>
              </a:schemeClr>
            </a:solidFill>
            <a:prstDash val="dash"/>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FC9C016-C113-748D-E808-529684166C94}"/>
                  </a:ext>
                </a:extLst>
              </p:cNvPr>
              <p:cNvSpPr txBox="1"/>
              <p:nvPr/>
            </p:nvSpPr>
            <p:spPr>
              <a:xfrm>
                <a:off x="5112480" y="3965080"/>
                <a:ext cx="52683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charset="0"/>
                            </a:rPr>
                            <m:t>0</m:t>
                          </m:r>
                        </m:sub>
                      </m:sSub>
                    </m:oMath>
                  </m:oMathPara>
                </a14:m>
                <a:endParaRPr lang="ko-KR" altLang="en-US" sz="1600" dirty="0"/>
              </a:p>
            </p:txBody>
          </p:sp>
        </mc:Choice>
        <mc:Fallback xmlns="">
          <p:sp>
            <p:nvSpPr>
              <p:cNvPr id="38" name="TextBox 37">
                <a:extLst>
                  <a:ext uri="{FF2B5EF4-FFF2-40B4-BE49-F238E27FC236}">
                    <a16:creationId xmlns:a16="http://schemas.microsoft.com/office/drawing/2014/main" id="{6FC9C016-C113-748D-E808-529684166C94}"/>
                  </a:ext>
                </a:extLst>
              </p:cNvPr>
              <p:cNvSpPr txBox="1">
                <a:spLocks noRot="1" noChangeAspect="1" noMove="1" noResize="1" noEditPoints="1" noAdjustHandles="1" noChangeArrowheads="1" noChangeShapeType="1" noTextEdit="1"/>
              </p:cNvSpPr>
              <p:nvPr/>
            </p:nvSpPr>
            <p:spPr>
              <a:xfrm>
                <a:off x="5112480" y="3965080"/>
                <a:ext cx="526834" cy="338554"/>
              </a:xfrm>
              <a:prstGeom prst="rect">
                <a:avLst/>
              </a:prstGeom>
              <a:blipFill>
                <a:blip r:embed="rId4"/>
                <a:stretch>
                  <a:fillRect b="-3704"/>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CF519111-3002-BE23-AC7A-8C35102CB81A}"/>
              </a:ext>
            </a:extLst>
          </p:cNvPr>
          <p:cNvCxnSpPr>
            <a:cxnSpLocks/>
            <a:stCxn id="21" idx="4"/>
          </p:cNvCxnSpPr>
          <p:nvPr/>
        </p:nvCxnSpPr>
        <p:spPr>
          <a:xfrm flipH="1" flipV="1">
            <a:off x="6093133" y="2096785"/>
            <a:ext cx="7816" cy="655371"/>
          </a:xfrm>
          <a:prstGeom prst="straightConnector1">
            <a:avLst/>
          </a:prstGeom>
          <a:ln>
            <a:solidFill>
              <a:schemeClr val="bg1">
                <a:lumMod val="50000"/>
              </a:schemeClr>
            </a:solidFill>
            <a:prstDash val="dash"/>
            <a:tailEnd type="stealth" w="med" len="med"/>
          </a:ln>
        </p:spPr>
        <p:style>
          <a:lnRef idx="1">
            <a:schemeClr val="accent1"/>
          </a:lnRef>
          <a:fillRef idx="0">
            <a:schemeClr val="accent1"/>
          </a:fillRef>
          <a:effectRef idx="0">
            <a:schemeClr val="accent1"/>
          </a:effectRef>
          <a:fontRef idx="minor">
            <a:schemeClr val="tx1"/>
          </a:fontRef>
        </p:style>
      </p:cxnSp>
      <p:sp>
        <p:nvSpPr>
          <p:cNvPr id="40" name="호 39">
            <a:extLst>
              <a:ext uri="{FF2B5EF4-FFF2-40B4-BE49-F238E27FC236}">
                <a16:creationId xmlns:a16="http://schemas.microsoft.com/office/drawing/2014/main" id="{63E39245-C422-7610-51CB-3CCF5576FD0F}"/>
              </a:ext>
            </a:extLst>
          </p:cNvPr>
          <p:cNvSpPr/>
          <p:nvPr/>
        </p:nvSpPr>
        <p:spPr>
          <a:xfrm rot="17609094">
            <a:off x="5881312" y="2400960"/>
            <a:ext cx="261543" cy="214374"/>
          </a:xfrm>
          <a:prstGeom prst="arc">
            <a:avLst>
              <a:gd name="adj1" fmla="val 15458181"/>
              <a:gd name="adj2" fmla="val 581600"/>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292E1BF-13B8-E84E-0C21-1FDF9F9B4D8C}"/>
                  </a:ext>
                </a:extLst>
              </p:cNvPr>
              <p:cNvSpPr txBox="1"/>
              <p:nvPr/>
            </p:nvSpPr>
            <p:spPr>
              <a:xfrm>
                <a:off x="5728758" y="2080931"/>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b="0" i="1" smtClean="0">
                              <a:latin typeface="Cambria Math" panose="02040503050406030204" pitchFamily="18" charset="0"/>
                            </a:rPr>
                            <m:t>2</m:t>
                          </m:r>
                        </m:sub>
                      </m:sSub>
                    </m:oMath>
                  </m:oMathPara>
                </a14:m>
                <a:endParaRPr lang="ko-KR" altLang="en-US" sz="1600" dirty="0"/>
              </a:p>
            </p:txBody>
          </p:sp>
        </mc:Choice>
        <mc:Fallback xmlns="">
          <p:sp>
            <p:nvSpPr>
              <p:cNvPr id="41" name="TextBox 40">
                <a:extLst>
                  <a:ext uri="{FF2B5EF4-FFF2-40B4-BE49-F238E27FC236}">
                    <a16:creationId xmlns:a16="http://schemas.microsoft.com/office/drawing/2014/main" id="{1292E1BF-13B8-E84E-0C21-1FDF9F9B4D8C}"/>
                  </a:ext>
                </a:extLst>
              </p:cNvPr>
              <p:cNvSpPr txBox="1">
                <a:spLocks noRot="1" noChangeAspect="1" noMove="1" noResize="1" noEditPoints="1" noAdjustHandles="1" noChangeArrowheads="1" noChangeShapeType="1" noTextEdit="1"/>
              </p:cNvSpPr>
              <p:nvPr/>
            </p:nvSpPr>
            <p:spPr>
              <a:xfrm>
                <a:off x="5728758" y="2080931"/>
                <a:ext cx="454591" cy="338554"/>
              </a:xfrm>
              <a:prstGeom prst="rect">
                <a:avLst/>
              </a:prstGeom>
              <a:blipFill>
                <a:blip r:embed="rId5"/>
                <a:stretch>
                  <a:fillRect b="-3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3AA53FC-87BF-8969-8F7E-27DD252B0E01}"/>
                  </a:ext>
                </a:extLst>
              </p:cNvPr>
              <p:cNvSpPr txBox="1"/>
              <p:nvPr/>
            </p:nvSpPr>
            <p:spPr>
              <a:xfrm>
                <a:off x="6014048" y="3156440"/>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charset="0"/>
                            </a:rPr>
                            <m:t>1</m:t>
                          </m:r>
                        </m:sub>
                      </m:sSub>
                    </m:oMath>
                  </m:oMathPara>
                </a14:m>
                <a:endParaRPr lang="ko-KR" altLang="en-US" sz="1600" dirty="0"/>
              </a:p>
            </p:txBody>
          </p:sp>
        </mc:Choice>
        <mc:Fallback xmlns="">
          <p:sp>
            <p:nvSpPr>
              <p:cNvPr id="53" name="TextBox 52">
                <a:extLst>
                  <a:ext uri="{FF2B5EF4-FFF2-40B4-BE49-F238E27FC236}">
                    <a16:creationId xmlns:a16="http://schemas.microsoft.com/office/drawing/2014/main" id="{83AA53FC-87BF-8969-8F7E-27DD252B0E01}"/>
                  </a:ext>
                </a:extLst>
              </p:cNvPr>
              <p:cNvSpPr txBox="1">
                <a:spLocks noRot="1" noChangeAspect="1" noMove="1" noResize="1" noEditPoints="1" noAdjustHandles="1" noChangeArrowheads="1" noChangeShapeType="1" noTextEdit="1"/>
              </p:cNvSpPr>
              <p:nvPr/>
            </p:nvSpPr>
            <p:spPr>
              <a:xfrm>
                <a:off x="6014048" y="3156440"/>
                <a:ext cx="455712" cy="338554"/>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998D442-3254-BCC1-8977-AE8509D850C4}"/>
                  </a:ext>
                </a:extLst>
              </p:cNvPr>
              <p:cNvSpPr txBox="1"/>
              <p:nvPr/>
            </p:nvSpPr>
            <p:spPr>
              <a:xfrm>
                <a:off x="5526712" y="2852135"/>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panose="02040503050406030204" pitchFamily="18" charset="0"/>
                            </a:rPr>
                            <m:t>3</m:t>
                          </m:r>
                        </m:sub>
                      </m:sSub>
                    </m:oMath>
                  </m:oMathPara>
                </a14:m>
                <a:endParaRPr lang="ko-KR" altLang="en-US" sz="1600" dirty="0"/>
              </a:p>
            </p:txBody>
          </p:sp>
        </mc:Choice>
        <mc:Fallback xmlns="">
          <p:sp>
            <p:nvSpPr>
              <p:cNvPr id="56" name="TextBox 55">
                <a:extLst>
                  <a:ext uri="{FF2B5EF4-FFF2-40B4-BE49-F238E27FC236}">
                    <a16:creationId xmlns:a16="http://schemas.microsoft.com/office/drawing/2014/main" id="{6998D442-3254-BCC1-8977-AE8509D850C4}"/>
                  </a:ext>
                </a:extLst>
              </p:cNvPr>
              <p:cNvSpPr txBox="1">
                <a:spLocks noRot="1" noChangeAspect="1" noMove="1" noResize="1" noEditPoints="1" noAdjustHandles="1" noChangeArrowheads="1" noChangeShapeType="1" noTextEdit="1"/>
              </p:cNvSpPr>
              <p:nvPr/>
            </p:nvSpPr>
            <p:spPr>
              <a:xfrm>
                <a:off x="5526712" y="2852135"/>
                <a:ext cx="455712" cy="338554"/>
              </a:xfrm>
              <a:prstGeom prst="rect">
                <a:avLst/>
              </a:prstGeom>
              <a:blipFill>
                <a:blip r:embed="rId7"/>
                <a:stretch>
                  <a:fillRect/>
                </a:stretch>
              </a:blipFill>
            </p:spPr>
            <p:txBody>
              <a:bodyPr/>
              <a:lstStyle/>
              <a:p>
                <a:r>
                  <a:rPr lang="ko-KR" altLang="en-US">
                    <a:noFill/>
                  </a:rPr>
                  <a:t> </a:t>
                </a:r>
              </a:p>
            </p:txBody>
          </p:sp>
        </mc:Fallback>
      </mc:AlternateContent>
      <p:sp>
        <p:nvSpPr>
          <p:cNvPr id="57" name="호 56">
            <a:extLst>
              <a:ext uri="{FF2B5EF4-FFF2-40B4-BE49-F238E27FC236}">
                <a16:creationId xmlns:a16="http://schemas.microsoft.com/office/drawing/2014/main" id="{CA9FA830-796D-0744-B0D5-8A139792D3CC}"/>
              </a:ext>
            </a:extLst>
          </p:cNvPr>
          <p:cNvSpPr/>
          <p:nvPr/>
        </p:nvSpPr>
        <p:spPr>
          <a:xfrm rot="14268218">
            <a:off x="5871353" y="2590620"/>
            <a:ext cx="261543" cy="214374"/>
          </a:xfrm>
          <a:prstGeom prst="arc">
            <a:avLst>
              <a:gd name="adj1" fmla="val 15458181"/>
              <a:gd name="adj2" fmla="val 581600"/>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92DA2D0-E58F-0A0F-8039-0001D6BDDC26}"/>
                  </a:ext>
                </a:extLst>
              </p:cNvPr>
              <p:cNvSpPr txBox="1"/>
              <p:nvPr/>
            </p:nvSpPr>
            <p:spPr>
              <a:xfrm>
                <a:off x="5546200" y="2505802"/>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b="0" i="1" smtClean="0">
                              <a:latin typeface="Cambria Math" panose="02040503050406030204" pitchFamily="18" charset="0"/>
                            </a:rPr>
                            <m:t>3</m:t>
                          </m:r>
                        </m:sub>
                      </m:sSub>
                    </m:oMath>
                  </m:oMathPara>
                </a14:m>
                <a:endParaRPr lang="ko-KR" altLang="en-US" sz="1600" dirty="0"/>
              </a:p>
            </p:txBody>
          </p:sp>
        </mc:Choice>
        <mc:Fallback xmlns="">
          <p:sp>
            <p:nvSpPr>
              <p:cNvPr id="59" name="TextBox 58">
                <a:extLst>
                  <a:ext uri="{FF2B5EF4-FFF2-40B4-BE49-F238E27FC236}">
                    <a16:creationId xmlns:a16="http://schemas.microsoft.com/office/drawing/2014/main" id="{192DA2D0-E58F-0A0F-8039-0001D6BDDC26}"/>
                  </a:ext>
                </a:extLst>
              </p:cNvPr>
              <p:cNvSpPr txBox="1">
                <a:spLocks noRot="1" noChangeAspect="1" noMove="1" noResize="1" noEditPoints="1" noAdjustHandles="1" noChangeArrowheads="1" noChangeShapeType="1" noTextEdit="1"/>
              </p:cNvSpPr>
              <p:nvPr/>
            </p:nvSpPr>
            <p:spPr>
              <a:xfrm>
                <a:off x="5546200" y="2505802"/>
                <a:ext cx="454591" cy="338554"/>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908F0AE-C2F7-C10A-942D-1EFFDDD8C4E2}"/>
                  </a:ext>
                </a:extLst>
              </p:cNvPr>
              <p:cNvSpPr txBox="1"/>
              <p:nvPr/>
            </p:nvSpPr>
            <p:spPr>
              <a:xfrm>
                <a:off x="4860156" y="3225138"/>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b="0" i="1" smtClean="0">
                              <a:latin typeface="Cambria Math" panose="02040503050406030204" pitchFamily="18" charset="0"/>
                            </a:rPr>
                            <m:t>4</m:t>
                          </m:r>
                        </m:sub>
                      </m:sSub>
                    </m:oMath>
                  </m:oMathPara>
                </a14:m>
                <a:endParaRPr lang="ko-KR" altLang="en-US" sz="1600" dirty="0"/>
              </a:p>
            </p:txBody>
          </p:sp>
        </mc:Choice>
        <mc:Fallback xmlns="">
          <p:sp>
            <p:nvSpPr>
              <p:cNvPr id="60" name="TextBox 59">
                <a:extLst>
                  <a:ext uri="{FF2B5EF4-FFF2-40B4-BE49-F238E27FC236}">
                    <a16:creationId xmlns:a16="http://schemas.microsoft.com/office/drawing/2014/main" id="{7908F0AE-C2F7-C10A-942D-1EFFDDD8C4E2}"/>
                  </a:ext>
                </a:extLst>
              </p:cNvPr>
              <p:cNvSpPr txBox="1">
                <a:spLocks noRot="1" noChangeAspect="1" noMove="1" noResize="1" noEditPoints="1" noAdjustHandles="1" noChangeArrowheads="1" noChangeShapeType="1" noTextEdit="1"/>
              </p:cNvSpPr>
              <p:nvPr/>
            </p:nvSpPr>
            <p:spPr>
              <a:xfrm>
                <a:off x="4860156" y="3225138"/>
                <a:ext cx="454591" cy="338554"/>
              </a:xfrm>
              <a:prstGeom prst="rect">
                <a:avLst/>
              </a:prstGeom>
              <a:blipFill>
                <a:blip r:embed="rId9"/>
                <a:stretch>
                  <a:fillRect b="-3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E75BECF0-B5A3-1446-301B-6BFE02AA4D14}"/>
                  </a:ext>
                </a:extLst>
              </p:cNvPr>
              <p:cNvSpPr txBox="1"/>
              <p:nvPr/>
            </p:nvSpPr>
            <p:spPr>
              <a:xfrm>
                <a:off x="6039078" y="2722330"/>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b="0" i="1" smtClean="0">
                              <a:latin typeface="Cambria Math" panose="02040503050406030204" pitchFamily="18" charset="0"/>
                            </a:rPr>
                            <m:t>5</m:t>
                          </m:r>
                        </m:sub>
                      </m:sSub>
                    </m:oMath>
                  </m:oMathPara>
                </a14:m>
                <a:endParaRPr lang="ko-KR" altLang="en-US" sz="1600" dirty="0"/>
              </a:p>
            </p:txBody>
          </p:sp>
        </mc:Choice>
        <mc:Fallback xmlns="">
          <p:sp>
            <p:nvSpPr>
              <p:cNvPr id="61" name="TextBox 60">
                <a:extLst>
                  <a:ext uri="{FF2B5EF4-FFF2-40B4-BE49-F238E27FC236}">
                    <a16:creationId xmlns:a16="http://schemas.microsoft.com/office/drawing/2014/main" id="{E75BECF0-B5A3-1446-301B-6BFE02AA4D14}"/>
                  </a:ext>
                </a:extLst>
              </p:cNvPr>
              <p:cNvSpPr txBox="1">
                <a:spLocks noRot="1" noChangeAspect="1" noMove="1" noResize="1" noEditPoints="1" noAdjustHandles="1" noChangeArrowheads="1" noChangeShapeType="1" noTextEdit="1"/>
              </p:cNvSpPr>
              <p:nvPr/>
            </p:nvSpPr>
            <p:spPr>
              <a:xfrm>
                <a:off x="6039078" y="2722330"/>
                <a:ext cx="454591" cy="338554"/>
              </a:xfrm>
              <a:prstGeom prst="rect">
                <a:avLst/>
              </a:prstGeom>
              <a:blipFill>
                <a:blip r:embed="rId10"/>
                <a:stretch>
                  <a:fillRect b="-3704"/>
                </a:stretch>
              </a:blipFill>
            </p:spPr>
            <p:txBody>
              <a:bodyPr/>
              <a:lstStyle/>
              <a:p>
                <a:r>
                  <a:rPr lang="ko-KR" altLang="en-US">
                    <a:noFill/>
                  </a:rPr>
                  <a:t> </a:t>
                </a:r>
              </a:p>
            </p:txBody>
          </p:sp>
        </mc:Fallback>
      </mc:AlternateContent>
      <p:sp>
        <p:nvSpPr>
          <p:cNvPr id="63" name="호 62">
            <a:extLst>
              <a:ext uri="{FF2B5EF4-FFF2-40B4-BE49-F238E27FC236}">
                <a16:creationId xmlns:a16="http://schemas.microsoft.com/office/drawing/2014/main" id="{3BCA4C06-86F9-A1CC-E74C-F866D3DD4BD4}"/>
              </a:ext>
            </a:extLst>
          </p:cNvPr>
          <p:cNvSpPr/>
          <p:nvPr/>
        </p:nvSpPr>
        <p:spPr>
          <a:xfrm rot="11677828">
            <a:off x="5136142" y="3239328"/>
            <a:ext cx="235453" cy="151402"/>
          </a:xfrm>
          <a:prstGeom prst="arc">
            <a:avLst>
              <a:gd name="adj1" fmla="val 15458181"/>
              <a:gd name="adj2" fmla="val 581600"/>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cxnSp>
        <p:nvCxnSpPr>
          <p:cNvPr id="64" name="직선 화살표 연결선 63">
            <a:extLst>
              <a:ext uri="{FF2B5EF4-FFF2-40B4-BE49-F238E27FC236}">
                <a16:creationId xmlns:a16="http://schemas.microsoft.com/office/drawing/2014/main" id="{564D9F7A-45A9-9874-D1FA-BB22D9AEA6A3}"/>
              </a:ext>
            </a:extLst>
          </p:cNvPr>
          <p:cNvCxnSpPr>
            <a:cxnSpLocks/>
          </p:cNvCxnSpPr>
          <p:nvPr/>
        </p:nvCxnSpPr>
        <p:spPr>
          <a:xfrm flipH="1">
            <a:off x="4759061" y="3115474"/>
            <a:ext cx="637941" cy="354448"/>
          </a:xfrm>
          <a:prstGeom prst="straightConnector1">
            <a:avLst/>
          </a:prstGeom>
          <a:ln>
            <a:solidFill>
              <a:schemeClr val="bg1">
                <a:lumMod val="50000"/>
              </a:schemeClr>
            </a:solidFill>
            <a:prstDash val="dash"/>
            <a:tailEnd type="stealth" w="med" len="med"/>
          </a:ln>
        </p:spPr>
        <p:style>
          <a:lnRef idx="1">
            <a:schemeClr val="accent1"/>
          </a:lnRef>
          <a:fillRef idx="0">
            <a:schemeClr val="accent1"/>
          </a:fillRef>
          <a:effectRef idx="0">
            <a:schemeClr val="accent1"/>
          </a:effectRef>
          <a:fontRef idx="minor">
            <a:schemeClr val="tx1"/>
          </a:fontRef>
        </p:style>
      </p:cxnSp>
      <p:sp>
        <p:nvSpPr>
          <p:cNvPr id="65" name="타원 64">
            <a:extLst>
              <a:ext uri="{FF2B5EF4-FFF2-40B4-BE49-F238E27FC236}">
                <a16:creationId xmlns:a16="http://schemas.microsoft.com/office/drawing/2014/main" id="{16565485-E380-7527-A541-5B4E56E3CFF9}"/>
              </a:ext>
            </a:extLst>
          </p:cNvPr>
          <p:cNvSpPr/>
          <p:nvPr/>
        </p:nvSpPr>
        <p:spPr>
          <a:xfrm>
            <a:off x="5333609" y="3078628"/>
            <a:ext cx="108000" cy="108000"/>
          </a:xfrm>
          <a:prstGeom prst="ellipse">
            <a:avLst/>
          </a:prstGeom>
          <a:solidFill>
            <a:schemeClr val="bg1">
              <a:lumMod val="6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D34F7122-56C5-0370-F08E-4D81B185584F}"/>
                  </a:ext>
                </a:extLst>
              </p:cNvPr>
              <p:cNvSpPr txBox="1"/>
              <p:nvPr/>
            </p:nvSpPr>
            <p:spPr>
              <a:xfrm>
                <a:off x="6374027" y="2591261"/>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panose="02040503050406030204" pitchFamily="18" charset="0"/>
                            </a:rPr>
                            <m:t>5</m:t>
                          </m:r>
                        </m:sub>
                      </m:sSub>
                    </m:oMath>
                  </m:oMathPara>
                </a14:m>
                <a:endParaRPr lang="ko-KR" altLang="en-US" sz="1600" dirty="0"/>
              </a:p>
            </p:txBody>
          </p:sp>
        </mc:Choice>
        <mc:Fallback xmlns="">
          <p:sp>
            <p:nvSpPr>
              <p:cNvPr id="67" name="TextBox 66">
                <a:extLst>
                  <a:ext uri="{FF2B5EF4-FFF2-40B4-BE49-F238E27FC236}">
                    <a16:creationId xmlns:a16="http://schemas.microsoft.com/office/drawing/2014/main" id="{D34F7122-56C5-0370-F08E-4D81B185584F}"/>
                  </a:ext>
                </a:extLst>
              </p:cNvPr>
              <p:cNvSpPr txBox="1">
                <a:spLocks noRot="1" noChangeAspect="1" noMove="1" noResize="1" noEditPoints="1" noAdjustHandles="1" noChangeArrowheads="1" noChangeShapeType="1" noTextEdit="1"/>
              </p:cNvSpPr>
              <p:nvPr/>
            </p:nvSpPr>
            <p:spPr>
              <a:xfrm>
                <a:off x="6374027" y="2591261"/>
                <a:ext cx="455712" cy="338554"/>
              </a:xfrm>
              <a:prstGeom prst="rect">
                <a:avLst/>
              </a:prstGeom>
              <a:blipFill>
                <a:blip r:embed="rId11"/>
                <a:stretch>
                  <a:fillRect b="-37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34D4A0C-DFBE-D66E-CC02-77AD2A5D192F}"/>
                  </a:ext>
                </a:extLst>
              </p:cNvPr>
              <p:cNvSpPr txBox="1"/>
              <p:nvPr/>
            </p:nvSpPr>
            <p:spPr>
              <a:xfrm>
                <a:off x="5103314" y="3374124"/>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panose="02040503050406030204" pitchFamily="18" charset="0"/>
                            </a:rPr>
                            <m:t>4</m:t>
                          </m:r>
                        </m:sub>
                      </m:sSub>
                    </m:oMath>
                  </m:oMathPara>
                </a14:m>
                <a:endParaRPr lang="ko-KR" altLang="en-US" sz="1600" dirty="0"/>
              </a:p>
            </p:txBody>
          </p:sp>
        </mc:Choice>
        <mc:Fallback xmlns="">
          <p:sp>
            <p:nvSpPr>
              <p:cNvPr id="68" name="TextBox 67">
                <a:extLst>
                  <a:ext uri="{FF2B5EF4-FFF2-40B4-BE49-F238E27FC236}">
                    <a16:creationId xmlns:a16="http://schemas.microsoft.com/office/drawing/2014/main" id="{F34D4A0C-DFBE-D66E-CC02-77AD2A5D192F}"/>
                  </a:ext>
                </a:extLst>
              </p:cNvPr>
              <p:cNvSpPr txBox="1">
                <a:spLocks noRot="1" noChangeAspect="1" noMove="1" noResize="1" noEditPoints="1" noAdjustHandles="1" noChangeArrowheads="1" noChangeShapeType="1" noTextEdit="1"/>
              </p:cNvSpPr>
              <p:nvPr/>
            </p:nvSpPr>
            <p:spPr>
              <a:xfrm>
                <a:off x="5103314" y="3374124"/>
                <a:ext cx="455712" cy="338554"/>
              </a:xfrm>
              <a:prstGeom prst="rect">
                <a:avLst/>
              </a:prstGeom>
              <a:blipFill>
                <a:blip r:embed="rId12"/>
                <a:stretch>
                  <a:fillRect/>
                </a:stretch>
              </a:blipFill>
            </p:spPr>
            <p:txBody>
              <a:bodyPr/>
              <a:lstStyle/>
              <a:p>
                <a:r>
                  <a:rPr lang="ko-KR" altLang="en-US">
                    <a:noFill/>
                  </a:rPr>
                  <a:t> </a:t>
                </a:r>
              </a:p>
            </p:txBody>
          </p:sp>
        </mc:Fallback>
      </mc:AlternateContent>
      <p:sp>
        <p:nvSpPr>
          <p:cNvPr id="69" name="호 68">
            <a:extLst>
              <a:ext uri="{FF2B5EF4-FFF2-40B4-BE49-F238E27FC236}">
                <a16:creationId xmlns:a16="http://schemas.microsoft.com/office/drawing/2014/main" id="{CEA9B1BE-7507-2FCB-651F-85BCDEE04CED}"/>
              </a:ext>
            </a:extLst>
          </p:cNvPr>
          <p:cNvSpPr/>
          <p:nvPr/>
        </p:nvSpPr>
        <p:spPr>
          <a:xfrm rot="17609094">
            <a:off x="5960258" y="2570631"/>
            <a:ext cx="270160" cy="268636"/>
          </a:xfrm>
          <a:prstGeom prst="arc">
            <a:avLst>
              <a:gd name="adj1" fmla="val 5017172"/>
              <a:gd name="adj2" fmla="val 20556423"/>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DE985F4-4FC9-46B2-169C-5FBF540F3F8E}"/>
                  </a:ext>
                </a:extLst>
              </p:cNvPr>
              <p:cNvSpPr txBox="1"/>
              <p:nvPr/>
            </p:nvSpPr>
            <p:spPr>
              <a:xfrm>
                <a:off x="6947965" y="3171090"/>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panose="02040503050406030204" pitchFamily="18" charset="0"/>
                            </a:rPr>
                            <m:t>6</m:t>
                          </m:r>
                        </m:sub>
                      </m:sSub>
                    </m:oMath>
                  </m:oMathPara>
                </a14:m>
                <a:endParaRPr lang="ko-KR" altLang="en-US" sz="1600" dirty="0"/>
              </a:p>
            </p:txBody>
          </p:sp>
        </mc:Choice>
        <mc:Fallback xmlns="">
          <p:sp>
            <p:nvSpPr>
              <p:cNvPr id="70" name="TextBox 69">
                <a:extLst>
                  <a:ext uri="{FF2B5EF4-FFF2-40B4-BE49-F238E27FC236}">
                    <a16:creationId xmlns:a16="http://schemas.microsoft.com/office/drawing/2014/main" id="{CDE985F4-4FC9-46B2-169C-5FBF540F3F8E}"/>
                  </a:ext>
                </a:extLst>
              </p:cNvPr>
              <p:cNvSpPr txBox="1">
                <a:spLocks noRot="1" noChangeAspect="1" noMove="1" noResize="1" noEditPoints="1" noAdjustHandles="1" noChangeArrowheads="1" noChangeShapeType="1" noTextEdit="1"/>
              </p:cNvSpPr>
              <p:nvPr/>
            </p:nvSpPr>
            <p:spPr>
              <a:xfrm>
                <a:off x="6947965" y="3171090"/>
                <a:ext cx="455712" cy="338554"/>
              </a:xfrm>
              <a:prstGeom prst="rect">
                <a:avLst/>
              </a:prstGeom>
              <a:blipFill>
                <a:blip r:embed="rId13"/>
                <a:stretch>
                  <a:fillRect/>
                </a:stretch>
              </a:blipFill>
            </p:spPr>
            <p:txBody>
              <a:bodyPr/>
              <a:lstStyle/>
              <a:p>
                <a:r>
                  <a:rPr lang="ko-KR" altLang="en-US">
                    <a:noFill/>
                  </a:rPr>
                  <a:t> </a:t>
                </a:r>
              </a:p>
            </p:txBody>
          </p:sp>
        </mc:Fallback>
      </mc:AlternateContent>
      <p:cxnSp>
        <p:nvCxnSpPr>
          <p:cNvPr id="71" name="직선 화살표 연결선 70">
            <a:extLst>
              <a:ext uri="{FF2B5EF4-FFF2-40B4-BE49-F238E27FC236}">
                <a16:creationId xmlns:a16="http://schemas.microsoft.com/office/drawing/2014/main" id="{F0E32CA6-6301-DD0A-2C86-AD1411A3E27C}"/>
              </a:ext>
            </a:extLst>
          </p:cNvPr>
          <p:cNvCxnSpPr>
            <a:cxnSpLocks/>
          </p:cNvCxnSpPr>
          <p:nvPr/>
        </p:nvCxnSpPr>
        <p:spPr>
          <a:xfrm>
            <a:off x="6986040" y="3117370"/>
            <a:ext cx="503734" cy="230796"/>
          </a:xfrm>
          <a:prstGeom prst="straightConnector1">
            <a:avLst/>
          </a:prstGeom>
          <a:ln>
            <a:solidFill>
              <a:schemeClr val="bg1">
                <a:lumMod val="50000"/>
              </a:schemeClr>
            </a:solidFill>
            <a:prstDash val="dash"/>
            <a:tailEnd type="stealth" w="med" len="med"/>
          </a:ln>
        </p:spPr>
        <p:style>
          <a:lnRef idx="1">
            <a:schemeClr val="accent1"/>
          </a:lnRef>
          <a:fillRef idx="0">
            <a:schemeClr val="accent1"/>
          </a:fillRef>
          <a:effectRef idx="0">
            <a:schemeClr val="accent1"/>
          </a:effectRef>
          <a:fontRef idx="minor">
            <a:schemeClr val="tx1"/>
          </a:fontRef>
        </p:style>
      </p:cxnSp>
      <p:sp>
        <p:nvSpPr>
          <p:cNvPr id="73" name="호 72">
            <a:extLst>
              <a:ext uri="{FF2B5EF4-FFF2-40B4-BE49-F238E27FC236}">
                <a16:creationId xmlns:a16="http://schemas.microsoft.com/office/drawing/2014/main" id="{4FC428BE-F0B1-C2B0-F84E-BC78B8B86D38}"/>
              </a:ext>
            </a:extLst>
          </p:cNvPr>
          <p:cNvSpPr/>
          <p:nvPr/>
        </p:nvSpPr>
        <p:spPr>
          <a:xfrm rot="17609094">
            <a:off x="6781950" y="2964773"/>
            <a:ext cx="270160" cy="268636"/>
          </a:xfrm>
          <a:prstGeom prst="arc">
            <a:avLst>
              <a:gd name="adj1" fmla="val 7772539"/>
              <a:gd name="adj2" fmla="val 4962414"/>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C5AB2D1-952C-AB3E-0CFC-8932ED59B368}"/>
                  </a:ext>
                </a:extLst>
              </p:cNvPr>
              <p:cNvSpPr txBox="1"/>
              <p:nvPr/>
            </p:nvSpPr>
            <p:spPr>
              <a:xfrm>
                <a:off x="6602443" y="3140409"/>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b="0" i="1" smtClean="0">
                              <a:latin typeface="Cambria Math" panose="02040503050406030204" pitchFamily="18" charset="0"/>
                            </a:rPr>
                            <m:t>6</m:t>
                          </m:r>
                        </m:sub>
                      </m:sSub>
                    </m:oMath>
                  </m:oMathPara>
                </a14:m>
                <a:endParaRPr lang="ko-KR" altLang="en-US" sz="1600" dirty="0"/>
              </a:p>
            </p:txBody>
          </p:sp>
        </mc:Choice>
        <mc:Fallback xmlns="">
          <p:sp>
            <p:nvSpPr>
              <p:cNvPr id="75" name="TextBox 74">
                <a:extLst>
                  <a:ext uri="{FF2B5EF4-FFF2-40B4-BE49-F238E27FC236}">
                    <a16:creationId xmlns:a16="http://schemas.microsoft.com/office/drawing/2014/main" id="{AC5AB2D1-952C-AB3E-0CFC-8932ED59B368}"/>
                  </a:ext>
                </a:extLst>
              </p:cNvPr>
              <p:cNvSpPr txBox="1">
                <a:spLocks noRot="1" noChangeAspect="1" noMove="1" noResize="1" noEditPoints="1" noAdjustHandles="1" noChangeArrowheads="1" noChangeShapeType="1" noTextEdit="1"/>
              </p:cNvSpPr>
              <p:nvPr/>
            </p:nvSpPr>
            <p:spPr>
              <a:xfrm>
                <a:off x="6602443" y="3140409"/>
                <a:ext cx="454591" cy="338554"/>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2E3D8AF1-6797-BB4B-27C2-8AE494000930}"/>
                  </a:ext>
                </a:extLst>
              </p:cNvPr>
              <p:cNvSpPr txBox="1"/>
              <p:nvPr/>
            </p:nvSpPr>
            <p:spPr>
              <a:xfrm>
                <a:off x="5736524" y="4160250"/>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panose="02040503050406030204" pitchFamily="18" charset="0"/>
                            </a:rPr>
                            <m:t>7</m:t>
                          </m:r>
                        </m:sub>
                      </m:sSub>
                    </m:oMath>
                  </m:oMathPara>
                </a14:m>
                <a:endParaRPr lang="ko-KR" altLang="en-US" sz="1600" dirty="0"/>
              </a:p>
            </p:txBody>
          </p:sp>
        </mc:Choice>
        <mc:Fallback xmlns="">
          <p:sp>
            <p:nvSpPr>
              <p:cNvPr id="76" name="TextBox 75">
                <a:extLst>
                  <a:ext uri="{FF2B5EF4-FFF2-40B4-BE49-F238E27FC236}">
                    <a16:creationId xmlns:a16="http://schemas.microsoft.com/office/drawing/2014/main" id="{2E3D8AF1-6797-BB4B-27C2-8AE494000930}"/>
                  </a:ext>
                </a:extLst>
              </p:cNvPr>
              <p:cNvSpPr txBox="1">
                <a:spLocks noRot="1" noChangeAspect="1" noMove="1" noResize="1" noEditPoints="1" noAdjustHandles="1" noChangeArrowheads="1" noChangeShapeType="1" noTextEdit="1"/>
              </p:cNvSpPr>
              <p:nvPr/>
            </p:nvSpPr>
            <p:spPr>
              <a:xfrm>
                <a:off x="5736524" y="4160250"/>
                <a:ext cx="455712" cy="338554"/>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679ADE9D-A153-E546-58A5-CCBF34007E23}"/>
                  </a:ext>
                </a:extLst>
              </p:cNvPr>
              <p:cNvSpPr txBox="1"/>
              <p:nvPr/>
            </p:nvSpPr>
            <p:spPr>
              <a:xfrm>
                <a:off x="5621795" y="5010070"/>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panose="02040503050406030204" pitchFamily="18" charset="0"/>
                            </a:rPr>
                            <m:t>8</m:t>
                          </m:r>
                        </m:sub>
                      </m:sSub>
                    </m:oMath>
                  </m:oMathPara>
                </a14:m>
                <a:endParaRPr lang="ko-KR" altLang="en-US" sz="1600" dirty="0"/>
              </a:p>
            </p:txBody>
          </p:sp>
        </mc:Choice>
        <mc:Fallback xmlns="">
          <p:sp>
            <p:nvSpPr>
              <p:cNvPr id="77" name="TextBox 76">
                <a:extLst>
                  <a:ext uri="{FF2B5EF4-FFF2-40B4-BE49-F238E27FC236}">
                    <a16:creationId xmlns:a16="http://schemas.microsoft.com/office/drawing/2014/main" id="{679ADE9D-A153-E546-58A5-CCBF34007E23}"/>
                  </a:ext>
                </a:extLst>
              </p:cNvPr>
              <p:cNvSpPr txBox="1">
                <a:spLocks noRot="1" noChangeAspect="1" noMove="1" noResize="1" noEditPoints="1" noAdjustHandles="1" noChangeArrowheads="1" noChangeShapeType="1" noTextEdit="1"/>
              </p:cNvSpPr>
              <p:nvPr/>
            </p:nvSpPr>
            <p:spPr>
              <a:xfrm>
                <a:off x="5621795" y="5010070"/>
                <a:ext cx="455712" cy="338554"/>
              </a:xfrm>
              <a:prstGeom prst="rect">
                <a:avLst/>
              </a:prstGeom>
              <a:blipFill>
                <a:blip r:embed="rId16"/>
                <a:stretch>
                  <a:fillRect b="-3704"/>
                </a:stretch>
              </a:blipFill>
            </p:spPr>
            <p:txBody>
              <a:bodyPr/>
              <a:lstStyle/>
              <a:p>
                <a:r>
                  <a:rPr lang="ko-KR" altLang="en-US">
                    <a:noFill/>
                  </a:rPr>
                  <a:t> </a:t>
                </a:r>
              </a:p>
            </p:txBody>
          </p:sp>
        </mc:Fallback>
      </mc:AlternateContent>
      <p:sp>
        <p:nvSpPr>
          <p:cNvPr id="78" name="호 77">
            <a:extLst>
              <a:ext uri="{FF2B5EF4-FFF2-40B4-BE49-F238E27FC236}">
                <a16:creationId xmlns:a16="http://schemas.microsoft.com/office/drawing/2014/main" id="{82443814-C242-5D4E-36EC-A14E0E73330B}"/>
              </a:ext>
            </a:extLst>
          </p:cNvPr>
          <p:cNvSpPr/>
          <p:nvPr/>
        </p:nvSpPr>
        <p:spPr>
          <a:xfrm rot="17609094">
            <a:off x="5949078" y="3687487"/>
            <a:ext cx="306577" cy="324932"/>
          </a:xfrm>
          <a:prstGeom prst="arc">
            <a:avLst>
              <a:gd name="adj1" fmla="val 11440290"/>
              <a:gd name="adj2" fmla="val 4118326"/>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C142D62A-C257-53FF-CD67-B94AF8DBA9D5}"/>
                  </a:ext>
                </a:extLst>
              </p:cNvPr>
              <p:cNvSpPr txBox="1"/>
              <p:nvPr/>
            </p:nvSpPr>
            <p:spPr>
              <a:xfrm>
                <a:off x="5599063" y="3509644"/>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b="0" i="1" smtClean="0">
                              <a:latin typeface="Cambria Math" panose="02040503050406030204" pitchFamily="18" charset="0"/>
                            </a:rPr>
                            <m:t>7</m:t>
                          </m:r>
                        </m:sub>
                      </m:sSub>
                    </m:oMath>
                  </m:oMathPara>
                </a14:m>
                <a:endParaRPr lang="ko-KR" altLang="en-US" sz="1600" dirty="0"/>
              </a:p>
            </p:txBody>
          </p:sp>
        </mc:Choice>
        <mc:Fallback xmlns="">
          <p:sp>
            <p:nvSpPr>
              <p:cNvPr id="81" name="TextBox 80">
                <a:extLst>
                  <a:ext uri="{FF2B5EF4-FFF2-40B4-BE49-F238E27FC236}">
                    <a16:creationId xmlns:a16="http://schemas.microsoft.com/office/drawing/2014/main" id="{C142D62A-C257-53FF-CD67-B94AF8DBA9D5}"/>
                  </a:ext>
                </a:extLst>
              </p:cNvPr>
              <p:cNvSpPr txBox="1">
                <a:spLocks noRot="1" noChangeAspect="1" noMove="1" noResize="1" noEditPoints="1" noAdjustHandles="1" noChangeArrowheads="1" noChangeShapeType="1" noTextEdit="1"/>
              </p:cNvSpPr>
              <p:nvPr/>
            </p:nvSpPr>
            <p:spPr>
              <a:xfrm>
                <a:off x="5599063" y="3509644"/>
                <a:ext cx="454591" cy="338554"/>
              </a:xfrm>
              <a:prstGeom prst="rect">
                <a:avLst/>
              </a:prstGeom>
              <a:blipFill>
                <a:blip r:embed="rId17"/>
                <a:stretch>
                  <a:fillRect b="-3704"/>
                </a:stretch>
              </a:blipFill>
            </p:spPr>
            <p:txBody>
              <a:bodyPr/>
              <a:lstStyle/>
              <a:p>
                <a:r>
                  <a:rPr lang="ko-KR" altLang="en-US">
                    <a:noFill/>
                  </a:rPr>
                  <a:t> </a:t>
                </a:r>
              </a:p>
            </p:txBody>
          </p:sp>
        </mc:Fallback>
      </mc:AlternateContent>
      <p:cxnSp>
        <p:nvCxnSpPr>
          <p:cNvPr id="88" name="직선 화살표 연결선 87">
            <a:extLst>
              <a:ext uri="{FF2B5EF4-FFF2-40B4-BE49-F238E27FC236}">
                <a16:creationId xmlns:a16="http://schemas.microsoft.com/office/drawing/2014/main" id="{51FAEBEA-A77A-A46E-7D73-C4400D0099B5}"/>
              </a:ext>
            </a:extLst>
          </p:cNvPr>
          <p:cNvCxnSpPr>
            <a:cxnSpLocks/>
            <a:stCxn id="26" idx="3"/>
          </p:cNvCxnSpPr>
          <p:nvPr/>
        </p:nvCxnSpPr>
        <p:spPr>
          <a:xfrm flipH="1">
            <a:off x="5397002" y="4583254"/>
            <a:ext cx="266991" cy="472933"/>
          </a:xfrm>
          <a:prstGeom prst="straightConnector1">
            <a:avLst/>
          </a:prstGeom>
          <a:ln>
            <a:solidFill>
              <a:schemeClr val="bg1">
                <a:lumMod val="50000"/>
              </a:schemeClr>
            </a:solidFill>
            <a:prstDash val="dash"/>
            <a:tailEnd type="stealth" w="med" len="med"/>
          </a:ln>
        </p:spPr>
        <p:style>
          <a:lnRef idx="1">
            <a:schemeClr val="accent1"/>
          </a:lnRef>
          <a:fillRef idx="0">
            <a:schemeClr val="accent1"/>
          </a:fillRef>
          <a:effectRef idx="0">
            <a:schemeClr val="accent1"/>
          </a:effectRef>
          <a:fontRef idx="minor">
            <a:schemeClr val="tx1"/>
          </a:fontRef>
        </p:style>
      </p:cxnSp>
      <p:sp>
        <p:nvSpPr>
          <p:cNvPr id="89" name="호 88">
            <a:extLst>
              <a:ext uri="{FF2B5EF4-FFF2-40B4-BE49-F238E27FC236}">
                <a16:creationId xmlns:a16="http://schemas.microsoft.com/office/drawing/2014/main" id="{CBE42C73-C42F-D335-4FDD-5C7DC8987DE8}"/>
              </a:ext>
            </a:extLst>
          </p:cNvPr>
          <p:cNvSpPr/>
          <p:nvPr/>
        </p:nvSpPr>
        <p:spPr>
          <a:xfrm rot="17609094">
            <a:off x="5539853" y="4321353"/>
            <a:ext cx="402968" cy="480148"/>
          </a:xfrm>
          <a:prstGeom prst="arc">
            <a:avLst>
              <a:gd name="adj1" fmla="val 10456212"/>
              <a:gd name="adj2" fmla="val 12221415"/>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8577AC97-5380-723A-31D8-96390658A1BC}"/>
                  </a:ext>
                </a:extLst>
              </p:cNvPr>
              <p:cNvSpPr txBox="1"/>
              <p:nvPr/>
            </p:nvSpPr>
            <p:spPr>
              <a:xfrm>
                <a:off x="5276867" y="4404311"/>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b="0" i="1" smtClean="0">
                              <a:latin typeface="Cambria Math" panose="02040503050406030204" pitchFamily="18" charset="0"/>
                            </a:rPr>
                            <m:t>8</m:t>
                          </m:r>
                        </m:sub>
                      </m:sSub>
                    </m:oMath>
                  </m:oMathPara>
                </a14:m>
                <a:endParaRPr lang="ko-KR" altLang="en-US" sz="1600" dirty="0"/>
              </a:p>
            </p:txBody>
          </p:sp>
        </mc:Choice>
        <mc:Fallback xmlns="">
          <p:sp>
            <p:nvSpPr>
              <p:cNvPr id="90" name="TextBox 89">
                <a:extLst>
                  <a:ext uri="{FF2B5EF4-FFF2-40B4-BE49-F238E27FC236}">
                    <a16:creationId xmlns:a16="http://schemas.microsoft.com/office/drawing/2014/main" id="{8577AC97-5380-723A-31D8-96390658A1BC}"/>
                  </a:ext>
                </a:extLst>
              </p:cNvPr>
              <p:cNvSpPr txBox="1">
                <a:spLocks noRot="1" noChangeAspect="1" noMove="1" noResize="1" noEditPoints="1" noAdjustHandles="1" noChangeArrowheads="1" noChangeShapeType="1" noTextEdit="1"/>
              </p:cNvSpPr>
              <p:nvPr/>
            </p:nvSpPr>
            <p:spPr>
              <a:xfrm>
                <a:off x="5276867" y="4404311"/>
                <a:ext cx="454591" cy="338554"/>
              </a:xfrm>
              <a:prstGeom prst="rect">
                <a:avLst/>
              </a:prstGeom>
              <a:blipFill>
                <a:blip r:embed="rId18"/>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2C31DEC2-A202-DD63-6D04-FCCE8BB3E02F}"/>
              </a:ext>
            </a:extLst>
          </p:cNvPr>
          <p:cNvCxnSpPr>
            <a:cxnSpLocks/>
            <a:stCxn id="27" idx="5"/>
          </p:cNvCxnSpPr>
          <p:nvPr/>
        </p:nvCxnSpPr>
        <p:spPr>
          <a:xfrm>
            <a:off x="6716417" y="4583254"/>
            <a:ext cx="356451" cy="430293"/>
          </a:xfrm>
          <a:prstGeom prst="straightConnector1">
            <a:avLst/>
          </a:prstGeom>
          <a:ln>
            <a:solidFill>
              <a:schemeClr val="bg1">
                <a:lumMod val="50000"/>
              </a:schemeClr>
            </a:solidFill>
            <a:prstDash val="dash"/>
            <a:tailEnd type="stealth" w="med" len="med"/>
          </a:ln>
        </p:spPr>
        <p:style>
          <a:lnRef idx="1">
            <a:schemeClr val="accent1"/>
          </a:lnRef>
          <a:fillRef idx="0">
            <a:schemeClr val="accent1"/>
          </a:fillRef>
          <a:effectRef idx="0">
            <a:schemeClr val="accent1"/>
          </a:effectRef>
          <a:fontRef idx="minor">
            <a:schemeClr val="tx1"/>
          </a:fontRef>
        </p:style>
      </p:cxnSp>
      <p:sp>
        <p:nvSpPr>
          <p:cNvPr id="95" name="호 94">
            <a:extLst>
              <a:ext uri="{FF2B5EF4-FFF2-40B4-BE49-F238E27FC236}">
                <a16:creationId xmlns:a16="http://schemas.microsoft.com/office/drawing/2014/main" id="{0C21EF85-2EAC-E418-FBA5-8750E8E31B47}"/>
              </a:ext>
            </a:extLst>
          </p:cNvPr>
          <p:cNvSpPr/>
          <p:nvPr/>
        </p:nvSpPr>
        <p:spPr>
          <a:xfrm rot="17609094">
            <a:off x="6541699" y="4402845"/>
            <a:ext cx="270160" cy="268636"/>
          </a:xfrm>
          <a:prstGeom prst="arc">
            <a:avLst>
              <a:gd name="adj1" fmla="val 9942836"/>
              <a:gd name="adj2" fmla="val 6815704"/>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7A42893B-D6F1-CA05-9919-AEA8DAFDBA24}"/>
                  </a:ext>
                </a:extLst>
              </p:cNvPr>
              <p:cNvSpPr txBox="1"/>
              <p:nvPr/>
            </p:nvSpPr>
            <p:spPr>
              <a:xfrm>
                <a:off x="6721230" y="4231765"/>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b="0" i="1" smtClean="0">
                              <a:latin typeface="Cambria Math" panose="02040503050406030204" pitchFamily="18" charset="0"/>
                            </a:rPr>
                            <m:t>10</m:t>
                          </m:r>
                        </m:sub>
                      </m:sSub>
                    </m:oMath>
                  </m:oMathPara>
                </a14:m>
                <a:endParaRPr lang="ko-KR" altLang="en-US" sz="1600" dirty="0"/>
              </a:p>
            </p:txBody>
          </p:sp>
        </mc:Choice>
        <mc:Fallback xmlns="">
          <p:sp>
            <p:nvSpPr>
              <p:cNvPr id="99" name="TextBox 98">
                <a:extLst>
                  <a:ext uri="{FF2B5EF4-FFF2-40B4-BE49-F238E27FC236}">
                    <a16:creationId xmlns:a16="http://schemas.microsoft.com/office/drawing/2014/main" id="{7A42893B-D6F1-CA05-9919-AEA8DAFDBA24}"/>
                  </a:ext>
                </a:extLst>
              </p:cNvPr>
              <p:cNvSpPr txBox="1">
                <a:spLocks noRot="1" noChangeAspect="1" noMove="1" noResize="1" noEditPoints="1" noAdjustHandles="1" noChangeArrowheads="1" noChangeShapeType="1" noTextEdit="1"/>
              </p:cNvSpPr>
              <p:nvPr/>
            </p:nvSpPr>
            <p:spPr>
              <a:xfrm>
                <a:off x="6721230" y="4231765"/>
                <a:ext cx="454591" cy="338554"/>
              </a:xfrm>
              <a:prstGeom prst="rect">
                <a:avLst/>
              </a:prstGeom>
              <a:blipFill>
                <a:blip r:embed="rId19"/>
                <a:stretch>
                  <a:fillRect b="-3704"/>
                </a:stretch>
              </a:blipFill>
            </p:spPr>
            <p:txBody>
              <a:bodyPr/>
              <a:lstStyle/>
              <a:p>
                <a:r>
                  <a:rPr lang="ko-KR" altLang="en-US">
                    <a:noFill/>
                  </a:rPr>
                  <a:t> </a:t>
                </a:r>
              </a:p>
            </p:txBody>
          </p:sp>
        </mc:Fallback>
      </mc:AlternateContent>
      <p:sp>
        <p:nvSpPr>
          <p:cNvPr id="106" name="호 105">
            <a:extLst>
              <a:ext uri="{FF2B5EF4-FFF2-40B4-BE49-F238E27FC236}">
                <a16:creationId xmlns:a16="http://schemas.microsoft.com/office/drawing/2014/main" id="{41796056-DF97-B7CB-9444-8ECACABDA7FE}"/>
              </a:ext>
            </a:extLst>
          </p:cNvPr>
          <p:cNvSpPr/>
          <p:nvPr/>
        </p:nvSpPr>
        <p:spPr>
          <a:xfrm rot="17609094">
            <a:off x="5896748" y="3669934"/>
            <a:ext cx="408265" cy="421239"/>
          </a:xfrm>
          <a:prstGeom prst="arc">
            <a:avLst>
              <a:gd name="adj1" fmla="val 6666110"/>
              <a:gd name="adj2" fmla="val 3699387"/>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7420FF96-3472-DD4B-197D-D00E1D532214}"/>
                  </a:ext>
                </a:extLst>
              </p:cNvPr>
              <p:cNvSpPr txBox="1"/>
              <p:nvPr/>
            </p:nvSpPr>
            <p:spPr>
              <a:xfrm>
                <a:off x="5978511" y="4009806"/>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b="0" i="1" smtClean="0">
                              <a:latin typeface="Cambria Math" panose="02040503050406030204" pitchFamily="18" charset="0"/>
                            </a:rPr>
                            <m:t>9</m:t>
                          </m:r>
                        </m:sub>
                      </m:sSub>
                    </m:oMath>
                  </m:oMathPara>
                </a14:m>
                <a:endParaRPr lang="ko-KR" altLang="en-US" sz="1600" dirty="0"/>
              </a:p>
            </p:txBody>
          </p:sp>
        </mc:Choice>
        <mc:Fallback xmlns="">
          <p:sp>
            <p:nvSpPr>
              <p:cNvPr id="107" name="TextBox 106">
                <a:extLst>
                  <a:ext uri="{FF2B5EF4-FFF2-40B4-BE49-F238E27FC236}">
                    <a16:creationId xmlns:a16="http://schemas.microsoft.com/office/drawing/2014/main" id="{7420FF96-3472-DD4B-197D-D00E1D532214}"/>
                  </a:ext>
                </a:extLst>
              </p:cNvPr>
              <p:cNvSpPr txBox="1">
                <a:spLocks noRot="1" noChangeAspect="1" noMove="1" noResize="1" noEditPoints="1" noAdjustHandles="1" noChangeArrowheads="1" noChangeShapeType="1" noTextEdit="1"/>
              </p:cNvSpPr>
              <p:nvPr/>
            </p:nvSpPr>
            <p:spPr>
              <a:xfrm>
                <a:off x="5978511" y="4009806"/>
                <a:ext cx="454591" cy="33855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9240D7C1-B076-B7C2-C284-38620DE823D0}"/>
                  </a:ext>
                </a:extLst>
              </p:cNvPr>
              <p:cNvSpPr txBox="1"/>
              <p:nvPr/>
            </p:nvSpPr>
            <p:spPr>
              <a:xfrm>
                <a:off x="6326849" y="3996305"/>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panose="02040503050406030204" pitchFamily="18" charset="0"/>
                            </a:rPr>
                            <m:t>9</m:t>
                          </m:r>
                        </m:sub>
                      </m:sSub>
                    </m:oMath>
                  </m:oMathPara>
                </a14:m>
                <a:endParaRPr lang="ko-KR" altLang="en-US" sz="1600" dirty="0"/>
              </a:p>
            </p:txBody>
          </p:sp>
        </mc:Choice>
        <mc:Fallback xmlns="">
          <p:sp>
            <p:nvSpPr>
              <p:cNvPr id="111" name="TextBox 110">
                <a:extLst>
                  <a:ext uri="{FF2B5EF4-FFF2-40B4-BE49-F238E27FC236}">
                    <a16:creationId xmlns:a16="http://schemas.microsoft.com/office/drawing/2014/main" id="{9240D7C1-B076-B7C2-C284-38620DE823D0}"/>
                  </a:ext>
                </a:extLst>
              </p:cNvPr>
              <p:cNvSpPr txBox="1">
                <a:spLocks noRot="1" noChangeAspect="1" noMove="1" noResize="1" noEditPoints="1" noAdjustHandles="1" noChangeArrowheads="1" noChangeShapeType="1" noTextEdit="1"/>
              </p:cNvSpPr>
              <p:nvPr/>
            </p:nvSpPr>
            <p:spPr>
              <a:xfrm>
                <a:off x="6326849" y="3996305"/>
                <a:ext cx="455712" cy="338554"/>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21979635-5257-83EE-C99A-A5DDB67ED9BD}"/>
                  </a:ext>
                </a:extLst>
              </p:cNvPr>
              <p:cNvSpPr txBox="1"/>
              <p:nvPr/>
            </p:nvSpPr>
            <p:spPr>
              <a:xfrm>
                <a:off x="6617156" y="4982580"/>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panose="02040503050406030204" pitchFamily="18" charset="0"/>
                            </a:rPr>
                            <m:t>10</m:t>
                          </m:r>
                        </m:sub>
                      </m:sSub>
                    </m:oMath>
                  </m:oMathPara>
                </a14:m>
                <a:endParaRPr lang="ko-KR" altLang="en-US" sz="1600" dirty="0"/>
              </a:p>
            </p:txBody>
          </p:sp>
        </mc:Choice>
        <mc:Fallback xmlns="">
          <p:sp>
            <p:nvSpPr>
              <p:cNvPr id="120" name="TextBox 119">
                <a:extLst>
                  <a:ext uri="{FF2B5EF4-FFF2-40B4-BE49-F238E27FC236}">
                    <a16:creationId xmlns:a16="http://schemas.microsoft.com/office/drawing/2014/main" id="{21979635-5257-83EE-C99A-A5DDB67ED9BD}"/>
                  </a:ext>
                </a:extLst>
              </p:cNvPr>
              <p:cNvSpPr txBox="1">
                <a:spLocks noRot="1" noChangeAspect="1" noMove="1" noResize="1" noEditPoints="1" noAdjustHandles="1" noChangeArrowheads="1" noChangeShapeType="1" noTextEdit="1"/>
              </p:cNvSpPr>
              <p:nvPr/>
            </p:nvSpPr>
            <p:spPr>
              <a:xfrm>
                <a:off x="6617156" y="4982580"/>
                <a:ext cx="455712" cy="338554"/>
              </a:xfrm>
              <a:prstGeom prst="rect">
                <a:avLst/>
              </a:prstGeom>
              <a:blipFill>
                <a:blip r:embed="rId2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821FA7B3-DA97-F4D3-C579-EEF90B872A94}"/>
                  </a:ext>
                </a:extLst>
              </p:cNvPr>
              <p:cNvSpPr txBox="1"/>
              <p:nvPr/>
            </p:nvSpPr>
            <p:spPr>
              <a:xfrm>
                <a:off x="6292737" y="3419521"/>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i="1">
                              <a:latin typeface="Cambria Math" charset="0"/>
                            </a:rPr>
                            <m:t>1</m:t>
                          </m:r>
                        </m:sub>
                      </m:sSub>
                    </m:oMath>
                  </m:oMathPara>
                </a14:m>
                <a:endParaRPr lang="ko-KR" altLang="en-US" sz="1600" dirty="0"/>
              </a:p>
            </p:txBody>
          </p:sp>
        </mc:Choice>
        <mc:Fallback xmlns="">
          <p:sp>
            <p:nvSpPr>
              <p:cNvPr id="121" name="TextBox 120">
                <a:extLst>
                  <a:ext uri="{FF2B5EF4-FFF2-40B4-BE49-F238E27FC236}">
                    <a16:creationId xmlns:a16="http://schemas.microsoft.com/office/drawing/2014/main" id="{821FA7B3-DA97-F4D3-C579-EEF90B872A94}"/>
                  </a:ext>
                </a:extLst>
              </p:cNvPr>
              <p:cNvSpPr txBox="1">
                <a:spLocks noRot="1" noChangeAspect="1" noMove="1" noResize="1" noEditPoints="1" noAdjustHandles="1" noChangeArrowheads="1" noChangeShapeType="1" noTextEdit="1"/>
              </p:cNvSpPr>
              <p:nvPr/>
            </p:nvSpPr>
            <p:spPr>
              <a:xfrm>
                <a:off x="6292737" y="3419521"/>
                <a:ext cx="454591" cy="338554"/>
              </a:xfrm>
              <a:prstGeom prst="rect">
                <a:avLst/>
              </a:prstGeom>
              <a:blipFill>
                <a:blip r:embed="rId23"/>
                <a:stretch>
                  <a:fillRect b="-3704"/>
                </a:stretch>
              </a:blipFill>
            </p:spPr>
            <p:txBody>
              <a:bodyPr/>
              <a:lstStyle/>
              <a:p>
                <a:r>
                  <a:rPr lang="ko-KR" altLang="en-US">
                    <a:noFill/>
                  </a:rPr>
                  <a:t> </a:t>
                </a:r>
              </a:p>
            </p:txBody>
          </p:sp>
        </mc:Fallback>
      </mc:AlternateContent>
      <p:cxnSp>
        <p:nvCxnSpPr>
          <p:cNvPr id="122" name="직선 화살표 연결선 121">
            <a:extLst>
              <a:ext uri="{FF2B5EF4-FFF2-40B4-BE49-F238E27FC236}">
                <a16:creationId xmlns:a16="http://schemas.microsoft.com/office/drawing/2014/main" id="{5A23A8A6-7B7F-7B8B-CAA2-82B6C52BA32D}"/>
              </a:ext>
            </a:extLst>
          </p:cNvPr>
          <p:cNvCxnSpPr>
            <a:cxnSpLocks/>
            <a:stCxn id="25" idx="6"/>
          </p:cNvCxnSpPr>
          <p:nvPr/>
        </p:nvCxnSpPr>
        <p:spPr>
          <a:xfrm>
            <a:off x="6197783" y="3852196"/>
            <a:ext cx="584778" cy="0"/>
          </a:xfrm>
          <a:prstGeom prst="straightConnector1">
            <a:avLst/>
          </a:prstGeom>
          <a:ln>
            <a:solidFill>
              <a:schemeClr val="bg1">
                <a:lumMod val="50000"/>
              </a:schemeClr>
            </a:solidFill>
            <a:prstDash val="dash"/>
            <a:tailEnd type="stealth" w="med" len="med"/>
          </a:ln>
        </p:spPr>
        <p:style>
          <a:lnRef idx="1">
            <a:schemeClr val="accent1"/>
          </a:lnRef>
          <a:fillRef idx="0">
            <a:schemeClr val="accent1"/>
          </a:fillRef>
          <a:effectRef idx="0">
            <a:schemeClr val="accent1"/>
          </a:effectRef>
          <a:fontRef idx="minor">
            <a:schemeClr val="tx1"/>
          </a:fontRef>
        </p:style>
      </p:cxnSp>
      <p:sp>
        <p:nvSpPr>
          <p:cNvPr id="123" name="호 122">
            <a:extLst>
              <a:ext uri="{FF2B5EF4-FFF2-40B4-BE49-F238E27FC236}">
                <a16:creationId xmlns:a16="http://schemas.microsoft.com/office/drawing/2014/main" id="{21E18693-6183-FEBE-192A-25FAF3C5D300}"/>
              </a:ext>
            </a:extLst>
          </p:cNvPr>
          <p:cNvSpPr/>
          <p:nvPr/>
        </p:nvSpPr>
        <p:spPr>
          <a:xfrm rot="17609094">
            <a:off x="5929560" y="3537955"/>
            <a:ext cx="514841" cy="549744"/>
          </a:xfrm>
          <a:prstGeom prst="arc">
            <a:avLst>
              <a:gd name="adj1" fmla="val 19201619"/>
              <a:gd name="adj2" fmla="val 4266745"/>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F8701035-1EF4-EC33-9FAD-ACA109FC3B8B}"/>
                  </a:ext>
                </a:extLst>
              </p:cNvPr>
              <p:cNvSpPr txBox="1"/>
              <p:nvPr/>
            </p:nvSpPr>
            <p:spPr>
              <a:xfrm>
                <a:off x="5509110" y="2268783"/>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panose="02040503050406030204" pitchFamily="18" charset="0"/>
                            </a:rPr>
                            <m:t>2</m:t>
                          </m:r>
                        </m:sub>
                      </m:sSub>
                    </m:oMath>
                  </m:oMathPara>
                </a14:m>
                <a:endParaRPr lang="ko-KR" altLang="en-US" sz="1600" dirty="0"/>
              </a:p>
            </p:txBody>
          </p:sp>
        </mc:Choice>
        <mc:Fallback xmlns="">
          <p:sp>
            <p:nvSpPr>
              <p:cNvPr id="125" name="TextBox 124">
                <a:extLst>
                  <a:ext uri="{FF2B5EF4-FFF2-40B4-BE49-F238E27FC236}">
                    <a16:creationId xmlns:a16="http://schemas.microsoft.com/office/drawing/2014/main" id="{F8701035-1EF4-EC33-9FAD-ACA109FC3B8B}"/>
                  </a:ext>
                </a:extLst>
              </p:cNvPr>
              <p:cNvSpPr txBox="1">
                <a:spLocks noRot="1" noChangeAspect="1" noMove="1" noResize="1" noEditPoints="1" noAdjustHandles="1" noChangeArrowheads="1" noChangeShapeType="1" noTextEdit="1"/>
              </p:cNvSpPr>
              <p:nvPr/>
            </p:nvSpPr>
            <p:spPr>
              <a:xfrm>
                <a:off x="5509110" y="2268783"/>
                <a:ext cx="455712" cy="338554"/>
              </a:xfrm>
              <a:prstGeom prst="rect">
                <a:avLst/>
              </a:prstGeom>
              <a:blipFill>
                <a:blip r:embed="rId2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9724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Simple Character Model (2/3)</a:t>
            </a:r>
            <a:endParaRPr kumimoji="1" lang="ko-KR" altLang="en-US" dirty="0"/>
          </a:p>
        </p:txBody>
      </p:sp>
      <p:sp>
        <p:nvSpPr>
          <p:cNvPr id="4" name="슬라이드 번호 개체 틀 3"/>
          <p:cNvSpPr>
            <a:spLocks noGrp="1"/>
          </p:cNvSpPr>
          <p:nvPr>
            <p:ph type="sldNum" sz="quarter" idx="12"/>
          </p:nvPr>
        </p:nvSpPr>
        <p:spPr/>
        <p:txBody>
          <a:bodyPr/>
          <a:lstStyle/>
          <a:p>
            <a:fld id="{B81C3356-60A9-4391-B4BA-980644DD2ECD}" type="slidenum">
              <a:rPr lang="ko-KR" altLang="en-US" smtClean="0"/>
              <a:t>13</a:t>
            </a:fld>
            <a:endParaRPr lang="ko-KR" altLang="en-US"/>
          </a:p>
        </p:txBody>
      </p:sp>
      <p:cxnSp>
        <p:nvCxnSpPr>
          <p:cNvPr id="6" name="직선 연결선[R] 5">
            <a:extLst>
              <a:ext uri="{FF2B5EF4-FFF2-40B4-BE49-F238E27FC236}">
                <a16:creationId xmlns:a16="http://schemas.microsoft.com/office/drawing/2014/main" id="{32B29755-6628-2516-9ACE-B3FA83FC0B2D}"/>
              </a:ext>
            </a:extLst>
          </p:cNvPr>
          <p:cNvCxnSpPr/>
          <p:nvPr/>
        </p:nvCxnSpPr>
        <p:spPr>
          <a:xfrm>
            <a:off x="10108985" y="1641534"/>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R] 7">
            <a:extLst>
              <a:ext uri="{FF2B5EF4-FFF2-40B4-BE49-F238E27FC236}">
                <a16:creationId xmlns:a16="http://schemas.microsoft.com/office/drawing/2014/main" id="{2CAB7272-54C4-2514-DE56-21F69FCA026A}"/>
              </a:ext>
            </a:extLst>
          </p:cNvPr>
          <p:cNvCxnSpPr>
            <a:cxnSpLocks/>
          </p:cNvCxnSpPr>
          <p:nvPr/>
        </p:nvCxnSpPr>
        <p:spPr>
          <a:xfrm>
            <a:off x="9689003" y="1243788"/>
            <a:ext cx="412400" cy="3977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R] 9">
            <a:extLst>
              <a:ext uri="{FF2B5EF4-FFF2-40B4-BE49-F238E27FC236}">
                <a16:creationId xmlns:a16="http://schemas.microsoft.com/office/drawing/2014/main" id="{76C33FD1-0C77-B3B4-20DA-DC109215D16D}"/>
              </a:ext>
            </a:extLst>
          </p:cNvPr>
          <p:cNvCxnSpPr>
            <a:cxnSpLocks/>
          </p:cNvCxnSpPr>
          <p:nvPr/>
        </p:nvCxnSpPr>
        <p:spPr>
          <a:xfrm flipH="1">
            <a:off x="9392149" y="1641534"/>
            <a:ext cx="716836" cy="4446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직선 연결선[R] 12">
            <a:extLst>
              <a:ext uri="{FF2B5EF4-FFF2-40B4-BE49-F238E27FC236}">
                <a16:creationId xmlns:a16="http://schemas.microsoft.com/office/drawing/2014/main" id="{52E8D6FF-865D-9F5C-2E9B-A97CA786ADE3}"/>
              </a:ext>
            </a:extLst>
          </p:cNvPr>
          <p:cNvCxnSpPr>
            <a:cxnSpLocks/>
          </p:cNvCxnSpPr>
          <p:nvPr/>
        </p:nvCxnSpPr>
        <p:spPr>
          <a:xfrm flipH="1">
            <a:off x="9105614" y="2103056"/>
            <a:ext cx="288032" cy="561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R] 15">
            <a:extLst>
              <a:ext uri="{FF2B5EF4-FFF2-40B4-BE49-F238E27FC236}">
                <a16:creationId xmlns:a16="http://schemas.microsoft.com/office/drawing/2014/main" id="{0C9FED08-837A-C29A-B288-D1D92E517BC5}"/>
              </a:ext>
            </a:extLst>
          </p:cNvPr>
          <p:cNvCxnSpPr>
            <a:cxnSpLocks/>
          </p:cNvCxnSpPr>
          <p:nvPr/>
        </p:nvCxnSpPr>
        <p:spPr>
          <a:xfrm flipH="1" flipV="1">
            <a:off x="10108985" y="1641534"/>
            <a:ext cx="831313" cy="4053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R] 18">
            <a:extLst>
              <a:ext uri="{FF2B5EF4-FFF2-40B4-BE49-F238E27FC236}">
                <a16:creationId xmlns:a16="http://schemas.microsoft.com/office/drawing/2014/main" id="{12314182-74EC-666B-3463-394758BD7D4A}"/>
              </a:ext>
            </a:extLst>
          </p:cNvPr>
          <p:cNvCxnSpPr>
            <a:cxnSpLocks/>
          </p:cNvCxnSpPr>
          <p:nvPr/>
        </p:nvCxnSpPr>
        <p:spPr>
          <a:xfrm>
            <a:off x="10940298" y="2052877"/>
            <a:ext cx="216024" cy="561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R] 22">
            <a:extLst>
              <a:ext uri="{FF2B5EF4-FFF2-40B4-BE49-F238E27FC236}">
                <a16:creationId xmlns:a16="http://schemas.microsoft.com/office/drawing/2014/main" id="{11B80F22-A202-E7A5-2255-B54B193B5D4A}"/>
              </a:ext>
            </a:extLst>
          </p:cNvPr>
          <p:cNvCxnSpPr>
            <a:cxnSpLocks/>
          </p:cNvCxnSpPr>
          <p:nvPr/>
        </p:nvCxnSpPr>
        <p:spPr>
          <a:xfrm flipH="1">
            <a:off x="9692102" y="2793662"/>
            <a:ext cx="416883" cy="720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직선 연결선[R] 23">
            <a:extLst>
              <a:ext uri="{FF2B5EF4-FFF2-40B4-BE49-F238E27FC236}">
                <a16:creationId xmlns:a16="http://schemas.microsoft.com/office/drawing/2014/main" id="{DC3DB12B-32A9-1BA9-E077-7B830EEBFDD8}"/>
              </a:ext>
            </a:extLst>
          </p:cNvPr>
          <p:cNvCxnSpPr>
            <a:cxnSpLocks/>
          </p:cNvCxnSpPr>
          <p:nvPr/>
        </p:nvCxnSpPr>
        <p:spPr>
          <a:xfrm>
            <a:off x="9692102" y="3513741"/>
            <a:ext cx="0" cy="10801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직선 연결선[R] 30">
            <a:extLst>
              <a:ext uri="{FF2B5EF4-FFF2-40B4-BE49-F238E27FC236}">
                <a16:creationId xmlns:a16="http://schemas.microsoft.com/office/drawing/2014/main" id="{E37A075A-5442-C8F9-8C79-C80AE9A16522}"/>
              </a:ext>
            </a:extLst>
          </p:cNvPr>
          <p:cNvCxnSpPr>
            <a:cxnSpLocks/>
          </p:cNvCxnSpPr>
          <p:nvPr/>
        </p:nvCxnSpPr>
        <p:spPr>
          <a:xfrm>
            <a:off x="10124150" y="2800961"/>
            <a:ext cx="560899" cy="7127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직선 연결선[R] 33">
            <a:extLst>
              <a:ext uri="{FF2B5EF4-FFF2-40B4-BE49-F238E27FC236}">
                <a16:creationId xmlns:a16="http://schemas.microsoft.com/office/drawing/2014/main" id="{AA225343-393D-7E5D-56ED-249573EED1A0}"/>
              </a:ext>
            </a:extLst>
          </p:cNvPr>
          <p:cNvCxnSpPr>
            <a:cxnSpLocks/>
          </p:cNvCxnSpPr>
          <p:nvPr/>
        </p:nvCxnSpPr>
        <p:spPr>
          <a:xfrm>
            <a:off x="10685049" y="3513741"/>
            <a:ext cx="0" cy="10801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33A4259B-9DB8-432A-BEEA-DD5FDD9B4C64}"/>
              </a:ext>
            </a:extLst>
          </p:cNvPr>
          <p:cNvSpPr/>
          <p:nvPr/>
        </p:nvSpPr>
        <p:spPr>
          <a:xfrm>
            <a:off x="10055219" y="1612840"/>
            <a:ext cx="108000" cy="108000"/>
          </a:xfrm>
          <a:prstGeom prst="ellipse">
            <a:avLst/>
          </a:prstGeom>
          <a:solidFill>
            <a:schemeClr val="bg1">
              <a:lumMod val="6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44" name="타원 43">
            <a:extLst>
              <a:ext uri="{FF2B5EF4-FFF2-40B4-BE49-F238E27FC236}">
                <a16:creationId xmlns:a16="http://schemas.microsoft.com/office/drawing/2014/main" id="{CC86BD5F-019B-ACCC-171A-E6059EA87BB0}"/>
              </a:ext>
            </a:extLst>
          </p:cNvPr>
          <p:cNvSpPr/>
          <p:nvPr/>
        </p:nvSpPr>
        <p:spPr>
          <a:xfrm>
            <a:off x="10886310" y="2005931"/>
            <a:ext cx="108000" cy="108000"/>
          </a:xfrm>
          <a:prstGeom prst="ellipse">
            <a:avLst/>
          </a:prstGeom>
          <a:solidFill>
            <a:schemeClr val="bg1">
              <a:lumMod val="6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45" name="타원 44">
            <a:extLst>
              <a:ext uri="{FF2B5EF4-FFF2-40B4-BE49-F238E27FC236}">
                <a16:creationId xmlns:a16="http://schemas.microsoft.com/office/drawing/2014/main" id="{9F4638C5-2AE3-26DA-B3BF-733A3BAA59FB}"/>
              </a:ext>
            </a:extLst>
          </p:cNvPr>
          <p:cNvSpPr/>
          <p:nvPr/>
        </p:nvSpPr>
        <p:spPr>
          <a:xfrm>
            <a:off x="10026053" y="2730880"/>
            <a:ext cx="180000" cy="180000"/>
          </a:xfrm>
          <a:prstGeom prst="ellipse">
            <a:avLst/>
          </a:prstGeom>
          <a:solidFill>
            <a:srgbClr val="FF0000"/>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46" name="타원 45">
            <a:extLst>
              <a:ext uri="{FF2B5EF4-FFF2-40B4-BE49-F238E27FC236}">
                <a16:creationId xmlns:a16="http://schemas.microsoft.com/office/drawing/2014/main" id="{1C315988-A582-455A-DDA0-3D8D3E143786}"/>
              </a:ext>
            </a:extLst>
          </p:cNvPr>
          <p:cNvSpPr/>
          <p:nvPr/>
        </p:nvSpPr>
        <p:spPr>
          <a:xfrm>
            <a:off x="9656447" y="3459754"/>
            <a:ext cx="108000" cy="108000"/>
          </a:xfrm>
          <a:prstGeom prst="ellipse">
            <a:avLst/>
          </a:prstGeom>
          <a:solidFill>
            <a:schemeClr val="bg1">
              <a:lumMod val="6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47" name="타원 46">
            <a:extLst>
              <a:ext uri="{FF2B5EF4-FFF2-40B4-BE49-F238E27FC236}">
                <a16:creationId xmlns:a16="http://schemas.microsoft.com/office/drawing/2014/main" id="{D6703E11-C796-E7EF-09B7-50967B9C29BD}"/>
              </a:ext>
            </a:extLst>
          </p:cNvPr>
          <p:cNvSpPr/>
          <p:nvPr/>
        </p:nvSpPr>
        <p:spPr>
          <a:xfrm>
            <a:off x="10632503" y="3459754"/>
            <a:ext cx="108000" cy="108000"/>
          </a:xfrm>
          <a:prstGeom prst="ellipse">
            <a:avLst/>
          </a:prstGeom>
          <a:solidFill>
            <a:schemeClr val="bg1">
              <a:lumMod val="6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48" name="타원 47">
            <a:extLst>
              <a:ext uri="{FF2B5EF4-FFF2-40B4-BE49-F238E27FC236}">
                <a16:creationId xmlns:a16="http://schemas.microsoft.com/office/drawing/2014/main" id="{5CD48B67-A19E-7D42-A80C-0B53870F359C}"/>
              </a:ext>
            </a:extLst>
          </p:cNvPr>
          <p:cNvSpPr/>
          <p:nvPr/>
        </p:nvSpPr>
        <p:spPr>
          <a:xfrm>
            <a:off x="9638118" y="4539863"/>
            <a:ext cx="108000" cy="108000"/>
          </a:xfrm>
          <a:prstGeom prst="ellipse">
            <a:avLst/>
          </a:prstGeom>
          <a:solidFill>
            <a:schemeClr val="accent6">
              <a:lumMod val="7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49" name="타원 48">
            <a:extLst>
              <a:ext uri="{FF2B5EF4-FFF2-40B4-BE49-F238E27FC236}">
                <a16:creationId xmlns:a16="http://schemas.microsoft.com/office/drawing/2014/main" id="{69C3B8F9-325A-E3E5-398A-2E876EDD1169}"/>
              </a:ext>
            </a:extLst>
          </p:cNvPr>
          <p:cNvSpPr/>
          <p:nvPr/>
        </p:nvSpPr>
        <p:spPr>
          <a:xfrm>
            <a:off x="10632503" y="4539849"/>
            <a:ext cx="108000" cy="108000"/>
          </a:xfrm>
          <a:prstGeom prst="ellipse">
            <a:avLst/>
          </a:prstGeom>
          <a:solidFill>
            <a:schemeClr val="accent6">
              <a:lumMod val="7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50" name="타원 49">
            <a:extLst>
              <a:ext uri="{FF2B5EF4-FFF2-40B4-BE49-F238E27FC236}">
                <a16:creationId xmlns:a16="http://schemas.microsoft.com/office/drawing/2014/main" id="{3DF279B1-2320-0C1A-55C7-D44AF5029651}"/>
              </a:ext>
            </a:extLst>
          </p:cNvPr>
          <p:cNvSpPr/>
          <p:nvPr/>
        </p:nvSpPr>
        <p:spPr>
          <a:xfrm>
            <a:off x="11102322" y="2594034"/>
            <a:ext cx="108000" cy="108000"/>
          </a:xfrm>
          <a:prstGeom prst="ellipse">
            <a:avLst/>
          </a:prstGeom>
          <a:solidFill>
            <a:schemeClr val="accent6">
              <a:lumMod val="7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51" name="타원 50">
            <a:extLst>
              <a:ext uri="{FF2B5EF4-FFF2-40B4-BE49-F238E27FC236}">
                <a16:creationId xmlns:a16="http://schemas.microsoft.com/office/drawing/2014/main" id="{0420E564-9126-0EDB-00EF-741D70C4F142}"/>
              </a:ext>
            </a:extLst>
          </p:cNvPr>
          <p:cNvSpPr/>
          <p:nvPr/>
        </p:nvSpPr>
        <p:spPr>
          <a:xfrm>
            <a:off x="9084344" y="2600920"/>
            <a:ext cx="108000" cy="108000"/>
          </a:xfrm>
          <a:prstGeom prst="ellipse">
            <a:avLst/>
          </a:prstGeom>
          <a:solidFill>
            <a:schemeClr val="accent6">
              <a:lumMod val="7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52" name="타원 51">
            <a:extLst>
              <a:ext uri="{FF2B5EF4-FFF2-40B4-BE49-F238E27FC236}">
                <a16:creationId xmlns:a16="http://schemas.microsoft.com/office/drawing/2014/main" id="{73E52A31-828C-04F2-CC14-D78A35C676D4}"/>
              </a:ext>
            </a:extLst>
          </p:cNvPr>
          <p:cNvSpPr/>
          <p:nvPr/>
        </p:nvSpPr>
        <p:spPr>
          <a:xfrm>
            <a:off x="9638118" y="1194452"/>
            <a:ext cx="108000" cy="108000"/>
          </a:xfrm>
          <a:prstGeom prst="ellipse">
            <a:avLst/>
          </a:prstGeom>
          <a:solidFill>
            <a:schemeClr val="accent6">
              <a:lumMod val="7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cxnSp>
        <p:nvCxnSpPr>
          <p:cNvPr id="54" name="직선 화살표 연결선 53">
            <a:extLst>
              <a:ext uri="{FF2B5EF4-FFF2-40B4-BE49-F238E27FC236}">
                <a16:creationId xmlns:a16="http://schemas.microsoft.com/office/drawing/2014/main" id="{0A89E13E-BCE7-C8B8-1C22-4C3458CC467F}"/>
              </a:ext>
            </a:extLst>
          </p:cNvPr>
          <p:cNvCxnSpPr>
            <a:cxnSpLocks/>
          </p:cNvCxnSpPr>
          <p:nvPr/>
        </p:nvCxnSpPr>
        <p:spPr>
          <a:xfrm flipV="1">
            <a:off x="8705064" y="3768079"/>
            <a:ext cx="555252" cy="4833"/>
          </a:xfrm>
          <a:prstGeom prst="straightConnector1">
            <a:avLst/>
          </a:prstGeom>
          <a:ln>
            <a:solidFill>
              <a:schemeClr val="bg1">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B7A200C9-132D-83B6-29ED-BBFF0369054C}"/>
              </a:ext>
            </a:extLst>
          </p:cNvPr>
          <p:cNvCxnSpPr>
            <a:cxnSpLocks/>
          </p:cNvCxnSpPr>
          <p:nvPr/>
        </p:nvCxnSpPr>
        <p:spPr>
          <a:xfrm flipV="1">
            <a:off x="8777072" y="2933764"/>
            <a:ext cx="0" cy="933343"/>
          </a:xfrm>
          <a:prstGeom prst="straightConnector1">
            <a:avLst/>
          </a:prstGeom>
          <a:ln>
            <a:solidFill>
              <a:schemeClr val="bg1">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696D849D-D0A7-2B49-ACF3-2C7DDD147664}"/>
              </a:ext>
            </a:extLst>
          </p:cNvPr>
          <p:cNvCxnSpPr>
            <a:cxnSpLocks/>
            <a:endCxn id="45" idx="2"/>
          </p:cNvCxnSpPr>
          <p:nvPr/>
        </p:nvCxnSpPr>
        <p:spPr>
          <a:xfrm flipV="1">
            <a:off x="8785365" y="2820880"/>
            <a:ext cx="1240688" cy="958152"/>
          </a:xfrm>
          <a:prstGeom prst="straightConnector1">
            <a:avLst/>
          </a:prstGeom>
          <a:ln>
            <a:solidFill>
              <a:schemeClr val="bg1">
                <a:lumMod val="50000"/>
              </a:schemeClr>
            </a:solidFill>
            <a:prstDash val="dash"/>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D51D1AB-E2D1-A581-F558-224556A6FC20}"/>
                  </a:ext>
                </a:extLst>
              </p:cNvPr>
              <p:cNvSpPr txBox="1"/>
              <p:nvPr/>
            </p:nvSpPr>
            <p:spPr>
              <a:xfrm>
                <a:off x="9120750" y="2933764"/>
                <a:ext cx="52683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charset="0"/>
                            </a:rPr>
                            <m:t>0</m:t>
                          </m:r>
                        </m:sub>
                      </m:sSub>
                    </m:oMath>
                  </m:oMathPara>
                </a14:m>
                <a:endParaRPr lang="ko-KR" altLang="en-US" sz="1600" dirty="0"/>
              </a:p>
            </p:txBody>
          </p:sp>
        </mc:Choice>
        <mc:Fallback xmlns="">
          <p:sp>
            <p:nvSpPr>
              <p:cNvPr id="62" name="TextBox 61">
                <a:extLst>
                  <a:ext uri="{FF2B5EF4-FFF2-40B4-BE49-F238E27FC236}">
                    <a16:creationId xmlns:a16="http://schemas.microsoft.com/office/drawing/2014/main" id="{BD51D1AB-E2D1-A581-F558-224556A6FC20}"/>
                  </a:ext>
                </a:extLst>
              </p:cNvPr>
              <p:cNvSpPr txBox="1">
                <a:spLocks noRot="1" noChangeAspect="1" noMove="1" noResize="1" noEditPoints="1" noAdjustHandles="1" noChangeArrowheads="1" noChangeShapeType="1" noTextEdit="1"/>
              </p:cNvSpPr>
              <p:nvPr/>
            </p:nvSpPr>
            <p:spPr>
              <a:xfrm>
                <a:off x="9120750" y="2933764"/>
                <a:ext cx="526834" cy="338554"/>
              </a:xfrm>
              <a:prstGeom prst="rect">
                <a:avLst/>
              </a:prstGeom>
              <a:blipFill>
                <a:blip r:embed="rId3"/>
                <a:stretch>
                  <a:fillRect b="-3571"/>
                </a:stretch>
              </a:blipFill>
            </p:spPr>
            <p:txBody>
              <a:bodyPr/>
              <a:lstStyle/>
              <a:p>
                <a:r>
                  <a:rPr lang="ko-KR" altLang="en-US">
                    <a:noFill/>
                  </a:rPr>
                  <a:t> </a:t>
                </a:r>
              </a:p>
            </p:txBody>
          </p:sp>
        </mc:Fallback>
      </mc:AlternateContent>
      <p:cxnSp>
        <p:nvCxnSpPr>
          <p:cNvPr id="66" name="직선 화살표 연결선 65">
            <a:extLst>
              <a:ext uri="{FF2B5EF4-FFF2-40B4-BE49-F238E27FC236}">
                <a16:creationId xmlns:a16="http://schemas.microsoft.com/office/drawing/2014/main" id="{7395E0F7-D876-1667-77D9-58F0F49BCC3E}"/>
              </a:ext>
            </a:extLst>
          </p:cNvPr>
          <p:cNvCxnSpPr>
            <a:cxnSpLocks/>
            <a:stCxn id="42" idx="4"/>
          </p:cNvCxnSpPr>
          <p:nvPr/>
        </p:nvCxnSpPr>
        <p:spPr>
          <a:xfrm flipH="1" flipV="1">
            <a:off x="10101403" y="1065469"/>
            <a:ext cx="7816" cy="655371"/>
          </a:xfrm>
          <a:prstGeom prst="straightConnector1">
            <a:avLst/>
          </a:prstGeom>
          <a:ln>
            <a:solidFill>
              <a:schemeClr val="bg1">
                <a:lumMod val="50000"/>
              </a:schemeClr>
            </a:solidFill>
            <a:prstDash val="dash"/>
            <a:tailEnd type="stealth" w="med" len="med"/>
          </a:ln>
        </p:spPr>
        <p:style>
          <a:lnRef idx="1">
            <a:schemeClr val="accent1"/>
          </a:lnRef>
          <a:fillRef idx="0">
            <a:schemeClr val="accent1"/>
          </a:fillRef>
          <a:effectRef idx="0">
            <a:schemeClr val="accent1"/>
          </a:effectRef>
          <a:fontRef idx="minor">
            <a:schemeClr val="tx1"/>
          </a:fontRef>
        </p:style>
      </p:cxnSp>
      <p:sp>
        <p:nvSpPr>
          <p:cNvPr id="72" name="호 71">
            <a:extLst>
              <a:ext uri="{FF2B5EF4-FFF2-40B4-BE49-F238E27FC236}">
                <a16:creationId xmlns:a16="http://schemas.microsoft.com/office/drawing/2014/main" id="{3B73E16F-969D-C5B3-C3D7-A69F01548EAC}"/>
              </a:ext>
            </a:extLst>
          </p:cNvPr>
          <p:cNvSpPr/>
          <p:nvPr/>
        </p:nvSpPr>
        <p:spPr>
          <a:xfrm rot="17609094">
            <a:off x="9889582" y="1369644"/>
            <a:ext cx="261543" cy="214374"/>
          </a:xfrm>
          <a:prstGeom prst="arc">
            <a:avLst>
              <a:gd name="adj1" fmla="val 15458181"/>
              <a:gd name="adj2" fmla="val 581600"/>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3749E39E-B2AB-31DE-8D5E-D3E7DDB538D5}"/>
                  </a:ext>
                </a:extLst>
              </p:cNvPr>
              <p:cNvSpPr txBox="1"/>
              <p:nvPr/>
            </p:nvSpPr>
            <p:spPr>
              <a:xfrm>
                <a:off x="9737028" y="1049615"/>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b="0" i="1" smtClean="0">
                              <a:latin typeface="Cambria Math" panose="02040503050406030204" pitchFamily="18" charset="0"/>
                            </a:rPr>
                            <m:t>2</m:t>
                          </m:r>
                        </m:sub>
                      </m:sSub>
                    </m:oMath>
                  </m:oMathPara>
                </a14:m>
                <a:endParaRPr lang="ko-KR" altLang="en-US" sz="1600" dirty="0"/>
              </a:p>
            </p:txBody>
          </p:sp>
        </mc:Choice>
        <mc:Fallback xmlns="">
          <p:sp>
            <p:nvSpPr>
              <p:cNvPr id="74" name="TextBox 73">
                <a:extLst>
                  <a:ext uri="{FF2B5EF4-FFF2-40B4-BE49-F238E27FC236}">
                    <a16:creationId xmlns:a16="http://schemas.microsoft.com/office/drawing/2014/main" id="{3749E39E-B2AB-31DE-8D5E-D3E7DDB538D5}"/>
                  </a:ext>
                </a:extLst>
              </p:cNvPr>
              <p:cNvSpPr txBox="1">
                <a:spLocks noRot="1" noChangeAspect="1" noMove="1" noResize="1" noEditPoints="1" noAdjustHandles="1" noChangeArrowheads="1" noChangeShapeType="1" noTextEdit="1"/>
              </p:cNvSpPr>
              <p:nvPr/>
            </p:nvSpPr>
            <p:spPr>
              <a:xfrm>
                <a:off x="9737028" y="1049615"/>
                <a:ext cx="454591" cy="33855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1FEFE40-C454-309E-A7D4-AC0690408284}"/>
                  </a:ext>
                </a:extLst>
              </p:cNvPr>
              <p:cNvSpPr txBox="1"/>
              <p:nvPr/>
            </p:nvSpPr>
            <p:spPr>
              <a:xfrm>
                <a:off x="10022318" y="2125124"/>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charset="0"/>
                            </a:rPr>
                            <m:t>1</m:t>
                          </m:r>
                        </m:sub>
                      </m:sSub>
                    </m:oMath>
                  </m:oMathPara>
                </a14:m>
                <a:endParaRPr lang="ko-KR" altLang="en-US" sz="1600" dirty="0"/>
              </a:p>
            </p:txBody>
          </p:sp>
        </mc:Choice>
        <mc:Fallback xmlns="">
          <p:sp>
            <p:nvSpPr>
              <p:cNvPr id="79" name="TextBox 78">
                <a:extLst>
                  <a:ext uri="{FF2B5EF4-FFF2-40B4-BE49-F238E27FC236}">
                    <a16:creationId xmlns:a16="http://schemas.microsoft.com/office/drawing/2014/main" id="{51FEFE40-C454-309E-A7D4-AC0690408284}"/>
                  </a:ext>
                </a:extLst>
              </p:cNvPr>
              <p:cNvSpPr txBox="1">
                <a:spLocks noRot="1" noChangeAspect="1" noMove="1" noResize="1" noEditPoints="1" noAdjustHandles="1" noChangeArrowheads="1" noChangeShapeType="1" noTextEdit="1"/>
              </p:cNvSpPr>
              <p:nvPr/>
            </p:nvSpPr>
            <p:spPr>
              <a:xfrm>
                <a:off x="10022318" y="2125124"/>
                <a:ext cx="455712" cy="338554"/>
              </a:xfrm>
              <a:prstGeom prst="rect">
                <a:avLst/>
              </a:prstGeom>
              <a:blipFill>
                <a:blip r:embed="rId5"/>
                <a:stretch>
                  <a:fillRect b="-37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65D0C3B-EACD-892B-3DD1-65B69979656E}"/>
                  </a:ext>
                </a:extLst>
              </p:cNvPr>
              <p:cNvSpPr txBox="1"/>
              <p:nvPr/>
            </p:nvSpPr>
            <p:spPr>
              <a:xfrm>
                <a:off x="9534982" y="1820819"/>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panose="02040503050406030204" pitchFamily="18" charset="0"/>
                            </a:rPr>
                            <m:t>3</m:t>
                          </m:r>
                        </m:sub>
                      </m:sSub>
                    </m:oMath>
                  </m:oMathPara>
                </a14:m>
                <a:endParaRPr lang="ko-KR" altLang="en-US" sz="1600" dirty="0"/>
              </a:p>
            </p:txBody>
          </p:sp>
        </mc:Choice>
        <mc:Fallback xmlns="">
          <p:sp>
            <p:nvSpPr>
              <p:cNvPr id="80" name="TextBox 79">
                <a:extLst>
                  <a:ext uri="{FF2B5EF4-FFF2-40B4-BE49-F238E27FC236}">
                    <a16:creationId xmlns:a16="http://schemas.microsoft.com/office/drawing/2014/main" id="{A65D0C3B-EACD-892B-3DD1-65B69979656E}"/>
                  </a:ext>
                </a:extLst>
              </p:cNvPr>
              <p:cNvSpPr txBox="1">
                <a:spLocks noRot="1" noChangeAspect="1" noMove="1" noResize="1" noEditPoints="1" noAdjustHandles="1" noChangeArrowheads="1" noChangeShapeType="1" noTextEdit="1"/>
              </p:cNvSpPr>
              <p:nvPr/>
            </p:nvSpPr>
            <p:spPr>
              <a:xfrm>
                <a:off x="9534982" y="1820819"/>
                <a:ext cx="455712" cy="338554"/>
              </a:xfrm>
              <a:prstGeom prst="rect">
                <a:avLst/>
              </a:prstGeom>
              <a:blipFill>
                <a:blip r:embed="rId6"/>
                <a:stretch>
                  <a:fillRect b="-3704"/>
                </a:stretch>
              </a:blipFill>
            </p:spPr>
            <p:txBody>
              <a:bodyPr/>
              <a:lstStyle/>
              <a:p>
                <a:r>
                  <a:rPr lang="ko-KR" altLang="en-US">
                    <a:noFill/>
                  </a:rPr>
                  <a:t> </a:t>
                </a:r>
              </a:p>
            </p:txBody>
          </p:sp>
        </mc:Fallback>
      </mc:AlternateContent>
      <p:sp>
        <p:nvSpPr>
          <p:cNvPr id="82" name="호 81">
            <a:extLst>
              <a:ext uri="{FF2B5EF4-FFF2-40B4-BE49-F238E27FC236}">
                <a16:creationId xmlns:a16="http://schemas.microsoft.com/office/drawing/2014/main" id="{3E279200-1AD8-A51F-EC08-4680ED56B7F6}"/>
              </a:ext>
            </a:extLst>
          </p:cNvPr>
          <p:cNvSpPr/>
          <p:nvPr/>
        </p:nvSpPr>
        <p:spPr>
          <a:xfrm rot="14268218">
            <a:off x="9879623" y="1559304"/>
            <a:ext cx="261543" cy="214374"/>
          </a:xfrm>
          <a:prstGeom prst="arc">
            <a:avLst>
              <a:gd name="adj1" fmla="val 15458181"/>
              <a:gd name="adj2" fmla="val 581600"/>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BC5616AB-D833-9990-7790-69295C8E7B7E}"/>
                  </a:ext>
                </a:extLst>
              </p:cNvPr>
              <p:cNvSpPr txBox="1"/>
              <p:nvPr/>
            </p:nvSpPr>
            <p:spPr>
              <a:xfrm>
                <a:off x="9554470" y="1474486"/>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b="0" i="1" smtClean="0">
                              <a:latin typeface="Cambria Math" panose="02040503050406030204" pitchFamily="18" charset="0"/>
                            </a:rPr>
                            <m:t>3</m:t>
                          </m:r>
                        </m:sub>
                      </m:sSub>
                    </m:oMath>
                  </m:oMathPara>
                </a14:m>
                <a:endParaRPr lang="ko-KR" altLang="en-US" sz="1600" dirty="0"/>
              </a:p>
            </p:txBody>
          </p:sp>
        </mc:Choice>
        <mc:Fallback xmlns="">
          <p:sp>
            <p:nvSpPr>
              <p:cNvPr id="83" name="TextBox 82">
                <a:extLst>
                  <a:ext uri="{FF2B5EF4-FFF2-40B4-BE49-F238E27FC236}">
                    <a16:creationId xmlns:a16="http://schemas.microsoft.com/office/drawing/2014/main" id="{BC5616AB-D833-9990-7790-69295C8E7B7E}"/>
                  </a:ext>
                </a:extLst>
              </p:cNvPr>
              <p:cNvSpPr txBox="1">
                <a:spLocks noRot="1" noChangeAspect="1" noMove="1" noResize="1" noEditPoints="1" noAdjustHandles="1" noChangeArrowheads="1" noChangeShapeType="1" noTextEdit="1"/>
              </p:cNvSpPr>
              <p:nvPr/>
            </p:nvSpPr>
            <p:spPr>
              <a:xfrm>
                <a:off x="9554470" y="1474486"/>
                <a:ext cx="454591" cy="338554"/>
              </a:xfrm>
              <a:prstGeom prst="rect">
                <a:avLst/>
              </a:prstGeom>
              <a:blipFill>
                <a:blip r:embed="rId7"/>
                <a:stretch>
                  <a:fillRect b="-37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E680D21-2A29-E113-3F04-1052D9D9EE33}"/>
                  </a:ext>
                </a:extLst>
              </p:cNvPr>
              <p:cNvSpPr txBox="1"/>
              <p:nvPr/>
            </p:nvSpPr>
            <p:spPr>
              <a:xfrm>
                <a:off x="8868426" y="2193822"/>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b="0" i="1" smtClean="0">
                              <a:latin typeface="Cambria Math" panose="02040503050406030204" pitchFamily="18" charset="0"/>
                            </a:rPr>
                            <m:t>4</m:t>
                          </m:r>
                        </m:sub>
                      </m:sSub>
                    </m:oMath>
                  </m:oMathPara>
                </a14:m>
                <a:endParaRPr lang="ko-KR" altLang="en-US" sz="1600" dirty="0"/>
              </a:p>
            </p:txBody>
          </p:sp>
        </mc:Choice>
        <mc:Fallback xmlns="">
          <p:sp>
            <p:nvSpPr>
              <p:cNvPr id="84" name="TextBox 83">
                <a:extLst>
                  <a:ext uri="{FF2B5EF4-FFF2-40B4-BE49-F238E27FC236}">
                    <a16:creationId xmlns:a16="http://schemas.microsoft.com/office/drawing/2014/main" id="{8E680D21-2A29-E113-3F04-1052D9D9EE33}"/>
                  </a:ext>
                </a:extLst>
              </p:cNvPr>
              <p:cNvSpPr txBox="1">
                <a:spLocks noRot="1" noChangeAspect="1" noMove="1" noResize="1" noEditPoints="1" noAdjustHandles="1" noChangeArrowheads="1" noChangeShapeType="1" noTextEdit="1"/>
              </p:cNvSpPr>
              <p:nvPr/>
            </p:nvSpPr>
            <p:spPr>
              <a:xfrm>
                <a:off x="8868426" y="2193822"/>
                <a:ext cx="454591" cy="338554"/>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34FDF2B3-AD37-3C69-BEED-0B5A7228A6B0}"/>
                  </a:ext>
                </a:extLst>
              </p:cNvPr>
              <p:cNvSpPr txBox="1"/>
              <p:nvPr/>
            </p:nvSpPr>
            <p:spPr>
              <a:xfrm>
                <a:off x="10047348" y="1691014"/>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b="0" i="1" smtClean="0">
                              <a:latin typeface="Cambria Math" panose="02040503050406030204" pitchFamily="18" charset="0"/>
                            </a:rPr>
                            <m:t>5</m:t>
                          </m:r>
                        </m:sub>
                      </m:sSub>
                    </m:oMath>
                  </m:oMathPara>
                </a14:m>
                <a:endParaRPr lang="ko-KR" altLang="en-US" sz="1600" dirty="0"/>
              </a:p>
            </p:txBody>
          </p:sp>
        </mc:Choice>
        <mc:Fallback xmlns="">
          <p:sp>
            <p:nvSpPr>
              <p:cNvPr id="85" name="TextBox 84">
                <a:extLst>
                  <a:ext uri="{FF2B5EF4-FFF2-40B4-BE49-F238E27FC236}">
                    <a16:creationId xmlns:a16="http://schemas.microsoft.com/office/drawing/2014/main" id="{34FDF2B3-AD37-3C69-BEED-0B5A7228A6B0}"/>
                  </a:ext>
                </a:extLst>
              </p:cNvPr>
              <p:cNvSpPr txBox="1">
                <a:spLocks noRot="1" noChangeAspect="1" noMove="1" noResize="1" noEditPoints="1" noAdjustHandles="1" noChangeArrowheads="1" noChangeShapeType="1" noTextEdit="1"/>
              </p:cNvSpPr>
              <p:nvPr/>
            </p:nvSpPr>
            <p:spPr>
              <a:xfrm>
                <a:off x="10047348" y="1691014"/>
                <a:ext cx="454591" cy="338554"/>
              </a:xfrm>
              <a:prstGeom prst="rect">
                <a:avLst/>
              </a:prstGeom>
              <a:blipFill>
                <a:blip r:embed="rId9"/>
                <a:stretch>
                  <a:fillRect b="-3571"/>
                </a:stretch>
              </a:blipFill>
            </p:spPr>
            <p:txBody>
              <a:bodyPr/>
              <a:lstStyle/>
              <a:p>
                <a:r>
                  <a:rPr lang="ko-KR" altLang="en-US">
                    <a:noFill/>
                  </a:rPr>
                  <a:t> </a:t>
                </a:r>
              </a:p>
            </p:txBody>
          </p:sp>
        </mc:Fallback>
      </mc:AlternateContent>
      <p:sp>
        <p:nvSpPr>
          <p:cNvPr id="86" name="호 85">
            <a:extLst>
              <a:ext uri="{FF2B5EF4-FFF2-40B4-BE49-F238E27FC236}">
                <a16:creationId xmlns:a16="http://schemas.microsoft.com/office/drawing/2014/main" id="{2224861E-1B35-85D3-98A0-C3046FBE7281}"/>
              </a:ext>
            </a:extLst>
          </p:cNvPr>
          <p:cNvSpPr/>
          <p:nvPr/>
        </p:nvSpPr>
        <p:spPr>
          <a:xfrm rot="11677828">
            <a:off x="9144412" y="2208012"/>
            <a:ext cx="235453" cy="151402"/>
          </a:xfrm>
          <a:prstGeom prst="arc">
            <a:avLst>
              <a:gd name="adj1" fmla="val 15458181"/>
              <a:gd name="adj2" fmla="val 581600"/>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cxnSp>
        <p:nvCxnSpPr>
          <p:cNvPr id="87" name="직선 화살표 연결선 86">
            <a:extLst>
              <a:ext uri="{FF2B5EF4-FFF2-40B4-BE49-F238E27FC236}">
                <a16:creationId xmlns:a16="http://schemas.microsoft.com/office/drawing/2014/main" id="{DE129B53-FD30-6FE4-216B-67EB2A92C4B2}"/>
              </a:ext>
            </a:extLst>
          </p:cNvPr>
          <p:cNvCxnSpPr>
            <a:cxnSpLocks/>
          </p:cNvCxnSpPr>
          <p:nvPr/>
        </p:nvCxnSpPr>
        <p:spPr>
          <a:xfrm flipH="1">
            <a:off x="8767331" y="2084158"/>
            <a:ext cx="637941" cy="354448"/>
          </a:xfrm>
          <a:prstGeom prst="straightConnector1">
            <a:avLst/>
          </a:prstGeom>
          <a:ln>
            <a:solidFill>
              <a:schemeClr val="bg1">
                <a:lumMod val="50000"/>
              </a:schemeClr>
            </a:solidFill>
            <a:prstDash val="dash"/>
            <a:tailEnd type="stealth" w="med" len="med"/>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064FD319-65EE-264F-DEE5-676EC1C388B0}"/>
              </a:ext>
            </a:extLst>
          </p:cNvPr>
          <p:cNvSpPr/>
          <p:nvPr/>
        </p:nvSpPr>
        <p:spPr>
          <a:xfrm>
            <a:off x="9341879" y="2047312"/>
            <a:ext cx="108000" cy="108000"/>
          </a:xfrm>
          <a:prstGeom prst="ellipse">
            <a:avLst/>
          </a:prstGeom>
          <a:solidFill>
            <a:schemeClr val="bg1">
              <a:lumMod val="6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F20DAAC8-2150-7213-603F-9C4E2FC8F06C}"/>
                  </a:ext>
                </a:extLst>
              </p:cNvPr>
              <p:cNvSpPr txBox="1"/>
              <p:nvPr/>
            </p:nvSpPr>
            <p:spPr>
              <a:xfrm>
                <a:off x="10382297" y="1559945"/>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panose="02040503050406030204" pitchFamily="18" charset="0"/>
                            </a:rPr>
                            <m:t>5</m:t>
                          </m:r>
                        </m:sub>
                      </m:sSub>
                    </m:oMath>
                  </m:oMathPara>
                </a14:m>
                <a:endParaRPr lang="ko-KR" altLang="en-US" sz="1600" dirty="0"/>
              </a:p>
            </p:txBody>
          </p:sp>
        </mc:Choice>
        <mc:Fallback xmlns="">
          <p:sp>
            <p:nvSpPr>
              <p:cNvPr id="92" name="TextBox 91">
                <a:extLst>
                  <a:ext uri="{FF2B5EF4-FFF2-40B4-BE49-F238E27FC236}">
                    <a16:creationId xmlns:a16="http://schemas.microsoft.com/office/drawing/2014/main" id="{F20DAAC8-2150-7213-603F-9C4E2FC8F06C}"/>
                  </a:ext>
                </a:extLst>
              </p:cNvPr>
              <p:cNvSpPr txBox="1">
                <a:spLocks noRot="1" noChangeAspect="1" noMove="1" noResize="1" noEditPoints="1" noAdjustHandles="1" noChangeArrowheads="1" noChangeShapeType="1" noTextEdit="1"/>
              </p:cNvSpPr>
              <p:nvPr/>
            </p:nvSpPr>
            <p:spPr>
              <a:xfrm>
                <a:off x="10382297" y="1559945"/>
                <a:ext cx="455712" cy="338554"/>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155BAA7C-81C5-D9DA-777E-0AEE57BDBDF4}"/>
                  </a:ext>
                </a:extLst>
              </p:cNvPr>
              <p:cNvSpPr txBox="1"/>
              <p:nvPr/>
            </p:nvSpPr>
            <p:spPr>
              <a:xfrm>
                <a:off x="9111584" y="2342808"/>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panose="02040503050406030204" pitchFamily="18" charset="0"/>
                            </a:rPr>
                            <m:t>4</m:t>
                          </m:r>
                        </m:sub>
                      </m:sSub>
                    </m:oMath>
                  </m:oMathPara>
                </a14:m>
                <a:endParaRPr lang="ko-KR" altLang="en-US" sz="1600" dirty="0"/>
              </a:p>
            </p:txBody>
          </p:sp>
        </mc:Choice>
        <mc:Fallback xmlns="">
          <p:sp>
            <p:nvSpPr>
              <p:cNvPr id="93" name="TextBox 92">
                <a:extLst>
                  <a:ext uri="{FF2B5EF4-FFF2-40B4-BE49-F238E27FC236}">
                    <a16:creationId xmlns:a16="http://schemas.microsoft.com/office/drawing/2014/main" id="{155BAA7C-81C5-D9DA-777E-0AEE57BDBDF4}"/>
                  </a:ext>
                </a:extLst>
              </p:cNvPr>
              <p:cNvSpPr txBox="1">
                <a:spLocks noRot="1" noChangeAspect="1" noMove="1" noResize="1" noEditPoints="1" noAdjustHandles="1" noChangeArrowheads="1" noChangeShapeType="1" noTextEdit="1"/>
              </p:cNvSpPr>
              <p:nvPr/>
            </p:nvSpPr>
            <p:spPr>
              <a:xfrm>
                <a:off x="9111584" y="2342808"/>
                <a:ext cx="455712" cy="338554"/>
              </a:xfrm>
              <a:prstGeom prst="rect">
                <a:avLst/>
              </a:prstGeom>
              <a:blipFill>
                <a:blip r:embed="rId11"/>
                <a:stretch>
                  <a:fillRect/>
                </a:stretch>
              </a:blipFill>
            </p:spPr>
            <p:txBody>
              <a:bodyPr/>
              <a:lstStyle/>
              <a:p>
                <a:r>
                  <a:rPr lang="ko-KR" altLang="en-US">
                    <a:noFill/>
                  </a:rPr>
                  <a:t> </a:t>
                </a:r>
              </a:p>
            </p:txBody>
          </p:sp>
        </mc:Fallback>
      </mc:AlternateContent>
      <p:sp>
        <p:nvSpPr>
          <p:cNvPr id="94" name="호 93">
            <a:extLst>
              <a:ext uri="{FF2B5EF4-FFF2-40B4-BE49-F238E27FC236}">
                <a16:creationId xmlns:a16="http://schemas.microsoft.com/office/drawing/2014/main" id="{26DE1700-6D69-BE81-5250-CEAE4147A7BB}"/>
              </a:ext>
            </a:extLst>
          </p:cNvPr>
          <p:cNvSpPr/>
          <p:nvPr/>
        </p:nvSpPr>
        <p:spPr>
          <a:xfrm rot="17609094">
            <a:off x="9968528" y="1539315"/>
            <a:ext cx="270160" cy="268636"/>
          </a:xfrm>
          <a:prstGeom prst="arc">
            <a:avLst>
              <a:gd name="adj1" fmla="val 5017172"/>
              <a:gd name="adj2" fmla="val 20556423"/>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D70EC53D-B945-DF97-A48F-0B5F4A9B355C}"/>
                  </a:ext>
                </a:extLst>
              </p:cNvPr>
              <p:cNvSpPr txBox="1"/>
              <p:nvPr/>
            </p:nvSpPr>
            <p:spPr>
              <a:xfrm>
                <a:off x="10956235" y="2139774"/>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panose="02040503050406030204" pitchFamily="18" charset="0"/>
                            </a:rPr>
                            <m:t>6</m:t>
                          </m:r>
                        </m:sub>
                      </m:sSub>
                    </m:oMath>
                  </m:oMathPara>
                </a14:m>
                <a:endParaRPr lang="ko-KR" altLang="en-US" sz="1600" dirty="0"/>
              </a:p>
            </p:txBody>
          </p:sp>
        </mc:Choice>
        <mc:Fallback xmlns="">
          <p:sp>
            <p:nvSpPr>
              <p:cNvPr id="96" name="TextBox 95">
                <a:extLst>
                  <a:ext uri="{FF2B5EF4-FFF2-40B4-BE49-F238E27FC236}">
                    <a16:creationId xmlns:a16="http://schemas.microsoft.com/office/drawing/2014/main" id="{D70EC53D-B945-DF97-A48F-0B5F4A9B355C}"/>
                  </a:ext>
                </a:extLst>
              </p:cNvPr>
              <p:cNvSpPr txBox="1">
                <a:spLocks noRot="1" noChangeAspect="1" noMove="1" noResize="1" noEditPoints="1" noAdjustHandles="1" noChangeArrowheads="1" noChangeShapeType="1" noTextEdit="1"/>
              </p:cNvSpPr>
              <p:nvPr/>
            </p:nvSpPr>
            <p:spPr>
              <a:xfrm>
                <a:off x="10956235" y="2139774"/>
                <a:ext cx="455712" cy="338554"/>
              </a:xfrm>
              <a:prstGeom prst="rect">
                <a:avLst/>
              </a:prstGeom>
              <a:blipFill>
                <a:blip r:embed="rId12"/>
                <a:stretch>
                  <a:fillRect/>
                </a:stretch>
              </a:blipFill>
            </p:spPr>
            <p:txBody>
              <a:bodyPr/>
              <a:lstStyle/>
              <a:p>
                <a:r>
                  <a:rPr lang="ko-KR" altLang="en-US">
                    <a:noFill/>
                  </a:rPr>
                  <a:t> </a:t>
                </a:r>
              </a:p>
            </p:txBody>
          </p:sp>
        </mc:Fallback>
      </mc:AlternateContent>
      <p:cxnSp>
        <p:nvCxnSpPr>
          <p:cNvPr id="97" name="직선 화살표 연결선 96">
            <a:extLst>
              <a:ext uri="{FF2B5EF4-FFF2-40B4-BE49-F238E27FC236}">
                <a16:creationId xmlns:a16="http://schemas.microsoft.com/office/drawing/2014/main" id="{5143AAA0-1EA4-6353-A620-B8BA25E87700}"/>
              </a:ext>
            </a:extLst>
          </p:cNvPr>
          <p:cNvCxnSpPr>
            <a:cxnSpLocks/>
          </p:cNvCxnSpPr>
          <p:nvPr/>
        </p:nvCxnSpPr>
        <p:spPr>
          <a:xfrm>
            <a:off x="10994310" y="2086054"/>
            <a:ext cx="503734" cy="230796"/>
          </a:xfrm>
          <a:prstGeom prst="straightConnector1">
            <a:avLst/>
          </a:prstGeom>
          <a:ln>
            <a:solidFill>
              <a:schemeClr val="bg1">
                <a:lumMod val="50000"/>
              </a:schemeClr>
            </a:solidFill>
            <a:prstDash val="dash"/>
            <a:tailEnd type="stealth" w="med" len="med"/>
          </a:ln>
        </p:spPr>
        <p:style>
          <a:lnRef idx="1">
            <a:schemeClr val="accent1"/>
          </a:lnRef>
          <a:fillRef idx="0">
            <a:schemeClr val="accent1"/>
          </a:fillRef>
          <a:effectRef idx="0">
            <a:schemeClr val="accent1"/>
          </a:effectRef>
          <a:fontRef idx="minor">
            <a:schemeClr val="tx1"/>
          </a:fontRef>
        </p:style>
      </p:cxnSp>
      <p:sp>
        <p:nvSpPr>
          <p:cNvPr id="98" name="호 97">
            <a:extLst>
              <a:ext uri="{FF2B5EF4-FFF2-40B4-BE49-F238E27FC236}">
                <a16:creationId xmlns:a16="http://schemas.microsoft.com/office/drawing/2014/main" id="{0C6FDCAA-6141-9238-FA2F-7D3A564B3FF2}"/>
              </a:ext>
            </a:extLst>
          </p:cNvPr>
          <p:cNvSpPr/>
          <p:nvPr/>
        </p:nvSpPr>
        <p:spPr>
          <a:xfrm rot="17609094">
            <a:off x="10790220" y="1933457"/>
            <a:ext cx="270160" cy="268636"/>
          </a:xfrm>
          <a:prstGeom prst="arc">
            <a:avLst>
              <a:gd name="adj1" fmla="val 7772539"/>
              <a:gd name="adj2" fmla="val 4962414"/>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87ACEA8-C7F9-EDDB-5D48-2EC5CE87DFB0}"/>
                  </a:ext>
                </a:extLst>
              </p:cNvPr>
              <p:cNvSpPr txBox="1"/>
              <p:nvPr/>
            </p:nvSpPr>
            <p:spPr>
              <a:xfrm>
                <a:off x="10610713" y="2109093"/>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b="0" i="1" smtClean="0">
                              <a:latin typeface="Cambria Math" panose="02040503050406030204" pitchFamily="18" charset="0"/>
                            </a:rPr>
                            <m:t>6</m:t>
                          </m:r>
                        </m:sub>
                      </m:sSub>
                    </m:oMath>
                  </m:oMathPara>
                </a14:m>
                <a:endParaRPr lang="ko-KR" altLang="en-US" sz="1600" dirty="0"/>
              </a:p>
            </p:txBody>
          </p:sp>
        </mc:Choice>
        <mc:Fallback xmlns="">
          <p:sp>
            <p:nvSpPr>
              <p:cNvPr id="100" name="TextBox 99">
                <a:extLst>
                  <a:ext uri="{FF2B5EF4-FFF2-40B4-BE49-F238E27FC236}">
                    <a16:creationId xmlns:a16="http://schemas.microsoft.com/office/drawing/2014/main" id="{487ACEA8-C7F9-EDDB-5D48-2EC5CE87DFB0}"/>
                  </a:ext>
                </a:extLst>
              </p:cNvPr>
              <p:cNvSpPr txBox="1">
                <a:spLocks noRot="1" noChangeAspect="1" noMove="1" noResize="1" noEditPoints="1" noAdjustHandles="1" noChangeArrowheads="1" noChangeShapeType="1" noTextEdit="1"/>
              </p:cNvSpPr>
              <p:nvPr/>
            </p:nvSpPr>
            <p:spPr>
              <a:xfrm>
                <a:off x="10610713" y="2109093"/>
                <a:ext cx="454591" cy="338554"/>
              </a:xfrm>
              <a:prstGeom prst="rect">
                <a:avLst/>
              </a:prstGeom>
              <a:blipFill>
                <a:blip r:embed="rId1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453E5107-BCF2-9497-AD34-EBB39D1047F4}"/>
                  </a:ext>
                </a:extLst>
              </p:cNvPr>
              <p:cNvSpPr txBox="1"/>
              <p:nvPr/>
            </p:nvSpPr>
            <p:spPr>
              <a:xfrm>
                <a:off x="9744794" y="3128934"/>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panose="02040503050406030204" pitchFamily="18" charset="0"/>
                            </a:rPr>
                            <m:t>7</m:t>
                          </m:r>
                        </m:sub>
                      </m:sSub>
                    </m:oMath>
                  </m:oMathPara>
                </a14:m>
                <a:endParaRPr lang="ko-KR" altLang="en-US" sz="1600" dirty="0"/>
              </a:p>
            </p:txBody>
          </p:sp>
        </mc:Choice>
        <mc:Fallback xmlns="">
          <p:sp>
            <p:nvSpPr>
              <p:cNvPr id="101" name="TextBox 100">
                <a:extLst>
                  <a:ext uri="{FF2B5EF4-FFF2-40B4-BE49-F238E27FC236}">
                    <a16:creationId xmlns:a16="http://schemas.microsoft.com/office/drawing/2014/main" id="{453E5107-BCF2-9497-AD34-EBB39D1047F4}"/>
                  </a:ext>
                </a:extLst>
              </p:cNvPr>
              <p:cNvSpPr txBox="1">
                <a:spLocks noRot="1" noChangeAspect="1" noMove="1" noResize="1" noEditPoints="1" noAdjustHandles="1" noChangeArrowheads="1" noChangeShapeType="1" noTextEdit="1"/>
              </p:cNvSpPr>
              <p:nvPr/>
            </p:nvSpPr>
            <p:spPr>
              <a:xfrm>
                <a:off x="9744794" y="3128934"/>
                <a:ext cx="455712" cy="338554"/>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E8A42859-4996-BE1D-A6F0-B5FE3686C683}"/>
                  </a:ext>
                </a:extLst>
              </p:cNvPr>
              <p:cNvSpPr txBox="1"/>
              <p:nvPr/>
            </p:nvSpPr>
            <p:spPr>
              <a:xfrm>
                <a:off x="9630065" y="3978754"/>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panose="02040503050406030204" pitchFamily="18" charset="0"/>
                            </a:rPr>
                            <m:t>8</m:t>
                          </m:r>
                        </m:sub>
                      </m:sSub>
                    </m:oMath>
                  </m:oMathPara>
                </a14:m>
                <a:endParaRPr lang="ko-KR" altLang="en-US" sz="1600" dirty="0"/>
              </a:p>
            </p:txBody>
          </p:sp>
        </mc:Choice>
        <mc:Fallback xmlns="">
          <p:sp>
            <p:nvSpPr>
              <p:cNvPr id="102" name="TextBox 101">
                <a:extLst>
                  <a:ext uri="{FF2B5EF4-FFF2-40B4-BE49-F238E27FC236}">
                    <a16:creationId xmlns:a16="http://schemas.microsoft.com/office/drawing/2014/main" id="{E8A42859-4996-BE1D-A6F0-B5FE3686C683}"/>
                  </a:ext>
                </a:extLst>
              </p:cNvPr>
              <p:cNvSpPr txBox="1">
                <a:spLocks noRot="1" noChangeAspect="1" noMove="1" noResize="1" noEditPoints="1" noAdjustHandles="1" noChangeArrowheads="1" noChangeShapeType="1" noTextEdit="1"/>
              </p:cNvSpPr>
              <p:nvPr/>
            </p:nvSpPr>
            <p:spPr>
              <a:xfrm>
                <a:off x="9630065" y="3978754"/>
                <a:ext cx="455712" cy="338554"/>
              </a:xfrm>
              <a:prstGeom prst="rect">
                <a:avLst/>
              </a:prstGeom>
              <a:blipFill>
                <a:blip r:embed="rId15"/>
                <a:stretch>
                  <a:fillRect b="-3704"/>
                </a:stretch>
              </a:blipFill>
            </p:spPr>
            <p:txBody>
              <a:bodyPr/>
              <a:lstStyle/>
              <a:p>
                <a:r>
                  <a:rPr lang="ko-KR" altLang="en-US">
                    <a:noFill/>
                  </a:rPr>
                  <a:t> </a:t>
                </a:r>
              </a:p>
            </p:txBody>
          </p:sp>
        </mc:Fallback>
      </mc:AlternateContent>
      <p:sp>
        <p:nvSpPr>
          <p:cNvPr id="103" name="호 102">
            <a:extLst>
              <a:ext uri="{FF2B5EF4-FFF2-40B4-BE49-F238E27FC236}">
                <a16:creationId xmlns:a16="http://schemas.microsoft.com/office/drawing/2014/main" id="{35D6F95F-E89E-4BE4-94F4-B2AE9AAEDA69}"/>
              </a:ext>
            </a:extLst>
          </p:cNvPr>
          <p:cNvSpPr/>
          <p:nvPr/>
        </p:nvSpPr>
        <p:spPr>
          <a:xfrm rot="17609094">
            <a:off x="9957348" y="2656171"/>
            <a:ext cx="306577" cy="324932"/>
          </a:xfrm>
          <a:prstGeom prst="arc">
            <a:avLst>
              <a:gd name="adj1" fmla="val 11440290"/>
              <a:gd name="adj2" fmla="val 4118326"/>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CA1BA7DB-C441-A35B-1389-60084D99AFDE}"/>
                  </a:ext>
                </a:extLst>
              </p:cNvPr>
              <p:cNvSpPr txBox="1"/>
              <p:nvPr/>
            </p:nvSpPr>
            <p:spPr>
              <a:xfrm>
                <a:off x="9648405" y="2467665"/>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b="0" i="1" smtClean="0">
                              <a:latin typeface="Cambria Math" panose="02040503050406030204" pitchFamily="18" charset="0"/>
                            </a:rPr>
                            <m:t>7</m:t>
                          </m:r>
                        </m:sub>
                      </m:sSub>
                    </m:oMath>
                  </m:oMathPara>
                </a14:m>
                <a:endParaRPr lang="ko-KR" altLang="en-US" sz="1600" dirty="0"/>
              </a:p>
            </p:txBody>
          </p:sp>
        </mc:Choice>
        <mc:Fallback xmlns="">
          <p:sp>
            <p:nvSpPr>
              <p:cNvPr id="104" name="TextBox 103">
                <a:extLst>
                  <a:ext uri="{FF2B5EF4-FFF2-40B4-BE49-F238E27FC236}">
                    <a16:creationId xmlns:a16="http://schemas.microsoft.com/office/drawing/2014/main" id="{CA1BA7DB-C441-A35B-1389-60084D99AFDE}"/>
                  </a:ext>
                </a:extLst>
              </p:cNvPr>
              <p:cNvSpPr txBox="1">
                <a:spLocks noRot="1" noChangeAspect="1" noMove="1" noResize="1" noEditPoints="1" noAdjustHandles="1" noChangeArrowheads="1" noChangeShapeType="1" noTextEdit="1"/>
              </p:cNvSpPr>
              <p:nvPr/>
            </p:nvSpPr>
            <p:spPr>
              <a:xfrm>
                <a:off x="9648405" y="2467665"/>
                <a:ext cx="454591" cy="338554"/>
              </a:xfrm>
              <a:prstGeom prst="rect">
                <a:avLst/>
              </a:prstGeom>
              <a:blipFill>
                <a:blip r:embed="rId16"/>
                <a:stretch>
                  <a:fillRect b="-3704"/>
                </a:stretch>
              </a:blipFill>
            </p:spPr>
            <p:txBody>
              <a:bodyPr/>
              <a:lstStyle/>
              <a:p>
                <a:r>
                  <a:rPr lang="ko-KR" altLang="en-US">
                    <a:noFill/>
                  </a:rPr>
                  <a:t> </a:t>
                </a:r>
              </a:p>
            </p:txBody>
          </p:sp>
        </mc:Fallback>
      </mc:AlternateContent>
      <p:cxnSp>
        <p:nvCxnSpPr>
          <p:cNvPr id="105" name="직선 화살표 연결선 104">
            <a:extLst>
              <a:ext uri="{FF2B5EF4-FFF2-40B4-BE49-F238E27FC236}">
                <a16:creationId xmlns:a16="http://schemas.microsoft.com/office/drawing/2014/main" id="{718EEB2A-865A-4F7C-ED23-6335CC6C1545}"/>
              </a:ext>
            </a:extLst>
          </p:cNvPr>
          <p:cNvCxnSpPr>
            <a:cxnSpLocks/>
            <a:stCxn id="46" idx="3"/>
          </p:cNvCxnSpPr>
          <p:nvPr/>
        </p:nvCxnSpPr>
        <p:spPr>
          <a:xfrm flipH="1">
            <a:off x="9405272" y="3551938"/>
            <a:ext cx="266991" cy="472933"/>
          </a:xfrm>
          <a:prstGeom prst="straightConnector1">
            <a:avLst/>
          </a:prstGeom>
          <a:ln>
            <a:solidFill>
              <a:schemeClr val="bg1">
                <a:lumMod val="50000"/>
              </a:schemeClr>
            </a:solidFill>
            <a:prstDash val="dash"/>
            <a:tailEnd type="stealth" w="med" len="med"/>
          </a:ln>
        </p:spPr>
        <p:style>
          <a:lnRef idx="1">
            <a:schemeClr val="accent1"/>
          </a:lnRef>
          <a:fillRef idx="0">
            <a:schemeClr val="accent1"/>
          </a:fillRef>
          <a:effectRef idx="0">
            <a:schemeClr val="accent1"/>
          </a:effectRef>
          <a:fontRef idx="minor">
            <a:schemeClr val="tx1"/>
          </a:fontRef>
        </p:style>
      </p:cxnSp>
      <p:sp>
        <p:nvSpPr>
          <p:cNvPr id="108" name="호 107">
            <a:extLst>
              <a:ext uri="{FF2B5EF4-FFF2-40B4-BE49-F238E27FC236}">
                <a16:creationId xmlns:a16="http://schemas.microsoft.com/office/drawing/2014/main" id="{664ECD9D-7352-094A-9DFD-AE73955A5565}"/>
              </a:ext>
            </a:extLst>
          </p:cNvPr>
          <p:cNvSpPr/>
          <p:nvPr/>
        </p:nvSpPr>
        <p:spPr>
          <a:xfrm rot="17609094">
            <a:off x="9548123" y="3290037"/>
            <a:ext cx="402968" cy="480148"/>
          </a:xfrm>
          <a:prstGeom prst="arc">
            <a:avLst>
              <a:gd name="adj1" fmla="val 10456212"/>
              <a:gd name="adj2" fmla="val 12221415"/>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02CA51FB-3366-00D3-3C00-86B220669103}"/>
                  </a:ext>
                </a:extLst>
              </p:cNvPr>
              <p:cNvSpPr txBox="1"/>
              <p:nvPr/>
            </p:nvSpPr>
            <p:spPr>
              <a:xfrm>
                <a:off x="9285137" y="3372995"/>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b="0" i="1" smtClean="0">
                              <a:latin typeface="Cambria Math" panose="02040503050406030204" pitchFamily="18" charset="0"/>
                            </a:rPr>
                            <m:t>8</m:t>
                          </m:r>
                        </m:sub>
                      </m:sSub>
                    </m:oMath>
                  </m:oMathPara>
                </a14:m>
                <a:endParaRPr lang="ko-KR" altLang="en-US" sz="1600" dirty="0"/>
              </a:p>
            </p:txBody>
          </p:sp>
        </mc:Choice>
        <mc:Fallback xmlns="">
          <p:sp>
            <p:nvSpPr>
              <p:cNvPr id="109" name="TextBox 108">
                <a:extLst>
                  <a:ext uri="{FF2B5EF4-FFF2-40B4-BE49-F238E27FC236}">
                    <a16:creationId xmlns:a16="http://schemas.microsoft.com/office/drawing/2014/main" id="{02CA51FB-3366-00D3-3C00-86B220669103}"/>
                  </a:ext>
                </a:extLst>
              </p:cNvPr>
              <p:cNvSpPr txBox="1">
                <a:spLocks noRot="1" noChangeAspect="1" noMove="1" noResize="1" noEditPoints="1" noAdjustHandles="1" noChangeArrowheads="1" noChangeShapeType="1" noTextEdit="1"/>
              </p:cNvSpPr>
              <p:nvPr/>
            </p:nvSpPr>
            <p:spPr>
              <a:xfrm>
                <a:off x="9285137" y="3372995"/>
                <a:ext cx="454591" cy="338554"/>
              </a:xfrm>
              <a:prstGeom prst="rect">
                <a:avLst/>
              </a:prstGeom>
              <a:blipFill>
                <a:blip r:embed="rId17"/>
                <a:stretch>
                  <a:fillRect/>
                </a:stretch>
              </a:blipFill>
            </p:spPr>
            <p:txBody>
              <a:bodyPr/>
              <a:lstStyle/>
              <a:p>
                <a:r>
                  <a:rPr lang="ko-KR" altLang="en-US">
                    <a:noFill/>
                  </a:rPr>
                  <a:t> </a:t>
                </a:r>
              </a:p>
            </p:txBody>
          </p:sp>
        </mc:Fallback>
      </mc:AlternateContent>
      <p:cxnSp>
        <p:nvCxnSpPr>
          <p:cNvPr id="110" name="직선 화살표 연결선 109">
            <a:extLst>
              <a:ext uri="{FF2B5EF4-FFF2-40B4-BE49-F238E27FC236}">
                <a16:creationId xmlns:a16="http://schemas.microsoft.com/office/drawing/2014/main" id="{F6F73610-2CE9-64DC-5890-8A8D779FECBC}"/>
              </a:ext>
            </a:extLst>
          </p:cNvPr>
          <p:cNvCxnSpPr>
            <a:cxnSpLocks/>
            <a:stCxn id="47" idx="5"/>
          </p:cNvCxnSpPr>
          <p:nvPr/>
        </p:nvCxnSpPr>
        <p:spPr>
          <a:xfrm>
            <a:off x="10724687" y="3551938"/>
            <a:ext cx="356451" cy="430293"/>
          </a:xfrm>
          <a:prstGeom prst="straightConnector1">
            <a:avLst/>
          </a:prstGeom>
          <a:ln>
            <a:solidFill>
              <a:schemeClr val="bg1">
                <a:lumMod val="50000"/>
              </a:schemeClr>
            </a:solidFill>
            <a:prstDash val="dash"/>
            <a:tailEnd type="stealth" w="med" len="med"/>
          </a:ln>
        </p:spPr>
        <p:style>
          <a:lnRef idx="1">
            <a:schemeClr val="accent1"/>
          </a:lnRef>
          <a:fillRef idx="0">
            <a:schemeClr val="accent1"/>
          </a:fillRef>
          <a:effectRef idx="0">
            <a:schemeClr val="accent1"/>
          </a:effectRef>
          <a:fontRef idx="minor">
            <a:schemeClr val="tx1"/>
          </a:fontRef>
        </p:style>
      </p:cxnSp>
      <p:sp>
        <p:nvSpPr>
          <p:cNvPr id="112" name="호 111">
            <a:extLst>
              <a:ext uri="{FF2B5EF4-FFF2-40B4-BE49-F238E27FC236}">
                <a16:creationId xmlns:a16="http://schemas.microsoft.com/office/drawing/2014/main" id="{2F53E700-7249-7A90-7280-4DEC6461BF46}"/>
              </a:ext>
            </a:extLst>
          </p:cNvPr>
          <p:cNvSpPr/>
          <p:nvPr/>
        </p:nvSpPr>
        <p:spPr>
          <a:xfrm rot="17609094">
            <a:off x="10549969" y="3371529"/>
            <a:ext cx="270160" cy="268636"/>
          </a:xfrm>
          <a:prstGeom prst="arc">
            <a:avLst>
              <a:gd name="adj1" fmla="val 9942836"/>
              <a:gd name="adj2" fmla="val 6815704"/>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B1AF3C1A-F746-5310-AFFF-32F122C82310}"/>
                  </a:ext>
                </a:extLst>
              </p:cNvPr>
              <p:cNvSpPr txBox="1"/>
              <p:nvPr/>
            </p:nvSpPr>
            <p:spPr>
              <a:xfrm>
                <a:off x="10729500" y="3200449"/>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b="0" i="1" smtClean="0">
                              <a:latin typeface="Cambria Math" panose="02040503050406030204" pitchFamily="18" charset="0"/>
                            </a:rPr>
                            <m:t>10</m:t>
                          </m:r>
                        </m:sub>
                      </m:sSub>
                    </m:oMath>
                  </m:oMathPara>
                </a14:m>
                <a:endParaRPr lang="ko-KR" altLang="en-US" sz="1600" dirty="0"/>
              </a:p>
            </p:txBody>
          </p:sp>
        </mc:Choice>
        <mc:Fallback xmlns="">
          <p:sp>
            <p:nvSpPr>
              <p:cNvPr id="113" name="TextBox 112">
                <a:extLst>
                  <a:ext uri="{FF2B5EF4-FFF2-40B4-BE49-F238E27FC236}">
                    <a16:creationId xmlns:a16="http://schemas.microsoft.com/office/drawing/2014/main" id="{B1AF3C1A-F746-5310-AFFF-32F122C82310}"/>
                  </a:ext>
                </a:extLst>
              </p:cNvPr>
              <p:cNvSpPr txBox="1">
                <a:spLocks noRot="1" noChangeAspect="1" noMove="1" noResize="1" noEditPoints="1" noAdjustHandles="1" noChangeArrowheads="1" noChangeShapeType="1" noTextEdit="1"/>
              </p:cNvSpPr>
              <p:nvPr/>
            </p:nvSpPr>
            <p:spPr>
              <a:xfrm>
                <a:off x="10729500" y="3200449"/>
                <a:ext cx="454591" cy="338554"/>
              </a:xfrm>
              <a:prstGeom prst="rect">
                <a:avLst/>
              </a:prstGeom>
              <a:blipFill>
                <a:blip r:embed="rId18"/>
                <a:stretch>
                  <a:fillRect/>
                </a:stretch>
              </a:blipFill>
            </p:spPr>
            <p:txBody>
              <a:bodyPr/>
              <a:lstStyle/>
              <a:p>
                <a:r>
                  <a:rPr lang="ko-KR" altLang="en-US">
                    <a:noFill/>
                  </a:rPr>
                  <a:t> </a:t>
                </a:r>
              </a:p>
            </p:txBody>
          </p:sp>
        </mc:Fallback>
      </mc:AlternateContent>
      <p:sp>
        <p:nvSpPr>
          <p:cNvPr id="114" name="호 113">
            <a:extLst>
              <a:ext uri="{FF2B5EF4-FFF2-40B4-BE49-F238E27FC236}">
                <a16:creationId xmlns:a16="http://schemas.microsoft.com/office/drawing/2014/main" id="{9789761C-B0A3-AAB9-5394-3EF9B2805848}"/>
              </a:ext>
            </a:extLst>
          </p:cNvPr>
          <p:cNvSpPr/>
          <p:nvPr/>
        </p:nvSpPr>
        <p:spPr>
          <a:xfrm rot="17609094">
            <a:off x="9905018" y="2638618"/>
            <a:ext cx="408265" cy="421239"/>
          </a:xfrm>
          <a:prstGeom prst="arc">
            <a:avLst>
              <a:gd name="adj1" fmla="val 6666110"/>
              <a:gd name="adj2" fmla="val 3699387"/>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3D779AD5-BA67-89C8-B160-D99B80A0F05F}"/>
                  </a:ext>
                </a:extLst>
              </p:cNvPr>
              <p:cNvSpPr txBox="1"/>
              <p:nvPr/>
            </p:nvSpPr>
            <p:spPr>
              <a:xfrm>
                <a:off x="9986781" y="2978490"/>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b="0" i="1" smtClean="0">
                              <a:latin typeface="Cambria Math" panose="02040503050406030204" pitchFamily="18" charset="0"/>
                            </a:rPr>
                            <m:t>9</m:t>
                          </m:r>
                        </m:sub>
                      </m:sSub>
                    </m:oMath>
                  </m:oMathPara>
                </a14:m>
                <a:endParaRPr lang="ko-KR" altLang="en-US" sz="1600" dirty="0"/>
              </a:p>
            </p:txBody>
          </p:sp>
        </mc:Choice>
        <mc:Fallback xmlns="">
          <p:sp>
            <p:nvSpPr>
              <p:cNvPr id="115" name="TextBox 114">
                <a:extLst>
                  <a:ext uri="{FF2B5EF4-FFF2-40B4-BE49-F238E27FC236}">
                    <a16:creationId xmlns:a16="http://schemas.microsoft.com/office/drawing/2014/main" id="{3D779AD5-BA67-89C8-B160-D99B80A0F05F}"/>
                  </a:ext>
                </a:extLst>
              </p:cNvPr>
              <p:cNvSpPr txBox="1">
                <a:spLocks noRot="1" noChangeAspect="1" noMove="1" noResize="1" noEditPoints="1" noAdjustHandles="1" noChangeArrowheads="1" noChangeShapeType="1" noTextEdit="1"/>
              </p:cNvSpPr>
              <p:nvPr/>
            </p:nvSpPr>
            <p:spPr>
              <a:xfrm>
                <a:off x="9986781" y="2978490"/>
                <a:ext cx="454591" cy="338554"/>
              </a:xfrm>
              <a:prstGeom prst="rect">
                <a:avLst/>
              </a:prstGeom>
              <a:blipFill>
                <a:blip r:embed="rId1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D7C9AB58-B1FD-4A42-62B4-D13EC29CD7C8}"/>
                  </a:ext>
                </a:extLst>
              </p:cNvPr>
              <p:cNvSpPr txBox="1"/>
              <p:nvPr/>
            </p:nvSpPr>
            <p:spPr>
              <a:xfrm>
                <a:off x="10335119" y="2964989"/>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panose="02040503050406030204" pitchFamily="18" charset="0"/>
                            </a:rPr>
                            <m:t>9</m:t>
                          </m:r>
                        </m:sub>
                      </m:sSub>
                    </m:oMath>
                  </m:oMathPara>
                </a14:m>
                <a:endParaRPr lang="ko-KR" altLang="en-US" sz="1600" dirty="0"/>
              </a:p>
            </p:txBody>
          </p:sp>
        </mc:Choice>
        <mc:Fallback xmlns="">
          <p:sp>
            <p:nvSpPr>
              <p:cNvPr id="116" name="TextBox 115">
                <a:extLst>
                  <a:ext uri="{FF2B5EF4-FFF2-40B4-BE49-F238E27FC236}">
                    <a16:creationId xmlns:a16="http://schemas.microsoft.com/office/drawing/2014/main" id="{D7C9AB58-B1FD-4A42-62B4-D13EC29CD7C8}"/>
                  </a:ext>
                </a:extLst>
              </p:cNvPr>
              <p:cNvSpPr txBox="1">
                <a:spLocks noRot="1" noChangeAspect="1" noMove="1" noResize="1" noEditPoints="1" noAdjustHandles="1" noChangeArrowheads="1" noChangeShapeType="1" noTextEdit="1"/>
              </p:cNvSpPr>
              <p:nvPr/>
            </p:nvSpPr>
            <p:spPr>
              <a:xfrm>
                <a:off x="10335119" y="2964989"/>
                <a:ext cx="455712" cy="33855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BCC12E36-0808-AFB1-8102-3D754EABF660}"/>
                  </a:ext>
                </a:extLst>
              </p:cNvPr>
              <p:cNvSpPr txBox="1"/>
              <p:nvPr/>
            </p:nvSpPr>
            <p:spPr>
              <a:xfrm>
                <a:off x="10625426" y="3951264"/>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panose="02040503050406030204" pitchFamily="18" charset="0"/>
                            </a:rPr>
                            <m:t>10</m:t>
                          </m:r>
                        </m:sub>
                      </m:sSub>
                    </m:oMath>
                  </m:oMathPara>
                </a14:m>
                <a:endParaRPr lang="ko-KR" altLang="en-US" sz="1600" dirty="0"/>
              </a:p>
            </p:txBody>
          </p:sp>
        </mc:Choice>
        <mc:Fallback xmlns="">
          <p:sp>
            <p:nvSpPr>
              <p:cNvPr id="117" name="TextBox 116">
                <a:extLst>
                  <a:ext uri="{FF2B5EF4-FFF2-40B4-BE49-F238E27FC236}">
                    <a16:creationId xmlns:a16="http://schemas.microsoft.com/office/drawing/2014/main" id="{BCC12E36-0808-AFB1-8102-3D754EABF660}"/>
                  </a:ext>
                </a:extLst>
              </p:cNvPr>
              <p:cNvSpPr txBox="1">
                <a:spLocks noRot="1" noChangeAspect="1" noMove="1" noResize="1" noEditPoints="1" noAdjustHandles="1" noChangeArrowheads="1" noChangeShapeType="1" noTextEdit="1"/>
              </p:cNvSpPr>
              <p:nvPr/>
            </p:nvSpPr>
            <p:spPr>
              <a:xfrm>
                <a:off x="10625426" y="3951264"/>
                <a:ext cx="455712" cy="338554"/>
              </a:xfrm>
              <a:prstGeom prst="rect">
                <a:avLst/>
              </a:prstGeom>
              <a:blipFill>
                <a:blip r:embed="rId21"/>
                <a:stretch>
                  <a:fillRect b="-37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46BD59E8-D845-1E16-7D3F-7CA6DF8E9AC0}"/>
                  </a:ext>
                </a:extLst>
              </p:cNvPr>
              <p:cNvSpPr txBox="1"/>
              <p:nvPr/>
            </p:nvSpPr>
            <p:spPr>
              <a:xfrm>
                <a:off x="10301007" y="2388205"/>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i="1">
                              <a:latin typeface="Cambria Math" charset="0"/>
                            </a:rPr>
                            <m:t>1</m:t>
                          </m:r>
                        </m:sub>
                      </m:sSub>
                    </m:oMath>
                  </m:oMathPara>
                </a14:m>
                <a:endParaRPr lang="ko-KR" altLang="en-US" sz="1600" dirty="0"/>
              </a:p>
            </p:txBody>
          </p:sp>
        </mc:Choice>
        <mc:Fallback xmlns="">
          <p:sp>
            <p:nvSpPr>
              <p:cNvPr id="118" name="TextBox 117">
                <a:extLst>
                  <a:ext uri="{FF2B5EF4-FFF2-40B4-BE49-F238E27FC236}">
                    <a16:creationId xmlns:a16="http://schemas.microsoft.com/office/drawing/2014/main" id="{46BD59E8-D845-1E16-7D3F-7CA6DF8E9AC0}"/>
                  </a:ext>
                </a:extLst>
              </p:cNvPr>
              <p:cNvSpPr txBox="1">
                <a:spLocks noRot="1" noChangeAspect="1" noMove="1" noResize="1" noEditPoints="1" noAdjustHandles="1" noChangeArrowheads="1" noChangeShapeType="1" noTextEdit="1"/>
              </p:cNvSpPr>
              <p:nvPr/>
            </p:nvSpPr>
            <p:spPr>
              <a:xfrm>
                <a:off x="10301007" y="2388205"/>
                <a:ext cx="454591" cy="338554"/>
              </a:xfrm>
              <a:prstGeom prst="rect">
                <a:avLst/>
              </a:prstGeom>
              <a:blipFill>
                <a:blip r:embed="rId22"/>
                <a:stretch>
                  <a:fillRect b="-3704"/>
                </a:stretch>
              </a:blipFill>
            </p:spPr>
            <p:txBody>
              <a:bodyPr/>
              <a:lstStyle/>
              <a:p>
                <a:r>
                  <a:rPr lang="ko-KR" altLang="en-US">
                    <a:noFill/>
                  </a:rPr>
                  <a:t> </a:t>
                </a:r>
              </a:p>
            </p:txBody>
          </p:sp>
        </mc:Fallback>
      </mc:AlternateContent>
      <p:cxnSp>
        <p:nvCxnSpPr>
          <p:cNvPr id="119" name="직선 화살표 연결선 118">
            <a:extLst>
              <a:ext uri="{FF2B5EF4-FFF2-40B4-BE49-F238E27FC236}">
                <a16:creationId xmlns:a16="http://schemas.microsoft.com/office/drawing/2014/main" id="{446B9969-3C56-85FC-0134-53CD51756751}"/>
              </a:ext>
            </a:extLst>
          </p:cNvPr>
          <p:cNvCxnSpPr>
            <a:cxnSpLocks/>
            <a:stCxn id="45" idx="6"/>
          </p:cNvCxnSpPr>
          <p:nvPr/>
        </p:nvCxnSpPr>
        <p:spPr>
          <a:xfrm>
            <a:off x="10206053" y="2820880"/>
            <a:ext cx="584778" cy="0"/>
          </a:xfrm>
          <a:prstGeom prst="straightConnector1">
            <a:avLst/>
          </a:prstGeom>
          <a:ln>
            <a:solidFill>
              <a:schemeClr val="bg1">
                <a:lumMod val="50000"/>
              </a:schemeClr>
            </a:solidFill>
            <a:prstDash val="dash"/>
            <a:tailEnd type="stealth" w="med" len="med"/>
          </a:ln>
        </p:spPr>
        <p:style>
          <a:lnRef idx="1">
            <a:schemeClr val="accent1"/>
          </a:lnRef>
          <a:fillRef idx="0">
            <a:schemeClr val="accent1"/>
          </a:fillRef>
          <a:effectRef idx="0">
            <a:schemeClr val="accent1"/>
          </a:effectRef>
          <a:fontRef idx="minor">
            <a:schemeClr val="tx1"/>
          </a:fontRef>
        </p:style>
      </p:cxnSp>
      <p:sp>
        <p:nvSpPr>
          <p:cNvPr id="124" name="호 123">
            <a:extLst>
              <a:ext uri="{FF2B5EF4-FFF2-40B4-BE49-F238E27FC236}">
                <a16:creationId xmlns:a16="http://schemas.microsoft.com/office/drawing/2014/main" id="{7B7E66F5-EFCF-62D0-2CFE-66A5760FBF74}"/>
              </a:ext>
            </a:extLst>
          </p:cNvPr>
          <p:cNvSpPr/>
          <p:nvPr/>
        </p:nvSpPr>
        <p:spPr>
          <a:xfrm rot="17609094">
            <a:off x="9937830" y="2506639"/>
            <a:ext cx="514841" cy="549744"/>
          </a:xfrm>
          <a:prstGeom prst="arc">
            <a:avLst>
              <a:gd name="adj1" fmla="val 19201619"/>
              <a:gd name="adj2" fmla="val 4266745"/>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850E13ED-72CA-650A-97F7-65DC8BA0CAE3}"/>
                  </a:ext>
                </a:extLst>
              </p:cNvPr>
              <p:cNvSpPr txBox="1"/>
              <p:nvPr/>
            </p:nvSpPr>
            <p:spPr>
              <a:xfrm>
                <a:off x="9517380" y="1237467"/>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panose="02040503050406030204" pitchFamily="18" charset="0"/>
                            </a:rPr>
                            <m:t>2</m:t>
                          </m:r>
                        </m:sub>
                      </m:sSub>
                    </m:oMath>
                  </m:oMathPara>
                </a14:m>
                <a:endParaRPr lang="ko-KR" altLang="en-US" sz="1600" dirty="0"/>
              </a:p>
            </p:txBody>
          </p:sp>
        </mc:Choice>
        <mc:Fallback xmlns="">
          <p:sp>
            <p:nvSpPr>
              <p:cNvPr id="127" name="TextBox 126">
                <a:extLst>
                  <a:ext uri="{FF2B5EF4-FFF2-40B4-BE49-F238E27FC236}">
                    <a16:creationId xmlns:a16="http://schemas.microsoft.com/office/drawing/2014/main" id="{850E13ED-72CA-650A-97F7-65DC8BA0CAE3}"/>
                  </a:ext>
                </a:extLst>
              </p:cNvPr>
              <p:cNvSpPr txBox="1">
                <a:spLocks noRot="1" noChangeAspect="1" noMove="1" noResize="1" noEditPoints="1" noAdjustHandles="1" noChangeArrowheads="1" noChangeShapeType="1" noTextEdit="1"/>
              </p:cNvSpPr>
              <p:nvPr/>
            </p:nvSpPr>
            <p:spPr>
              <a:xfrm>
                <a:off x="9517380" y="1237467"/>
                <a:ext cx="455712" cy="338554"/>
              </a:xfrm>
              <a:prstGeom prst="rect">
                <a:avLst/>
              </a:prstGeom>
              <a:blipFill>
                <a:blip r:embed="rId23"/>
                <a:stretch>
                  <a:fillRect/>
                </a:stretch>
              </a:blipFill>
            </p:spPr>
            <p:txBody>
              <a:bodyPr/>
              <a:lstStyle/>
              <a:p>
                <a:r>
                  <a:rPr lang="ko-KR" altLang="en-US">
                    <a:noFill/>
                  </a:rPr>
                  <a:t> </a:t>
                </a:r>
              </a:p>
            </p:txBody>
          </p:sp>
        </mc:Fallback>
      </mc:AlternateContent>
      <p:sp>
        <p:nvSpPr>
          <p:cNvPr id="9" name="모서리가 둥근 직사각형 8">
            <a:extLst>
              <a:ext uri="{FF2B5EF4-FFF2-40B4-BE49-F238E27FC236}">
                <a16:creationId xmlns:a16="http://schemas.microsoft.com/office/drawing/2014/main" id="{8338A799-2F0C-6B16-47CC-11C0718BFE84}"/>
              </a:ext>
            </a:extLst>
          </p:cNvPr>
          <p:cNvSpPr/>
          <p:nvPr/>
        </p:nvSpPr>
        <p:spPr>
          <a:xfrm>
            <a:off x="2982799" y="1148030"/>
            <a:ext cx="1080000" cy="540000"/>
          </a:xfrm>
          <a:prstGeom prst="roundRect">
            <a:avLst/>
          </a:prstGeom>
          <a:ln>
            <a:solidFill>
              <a:schemeClr val="tx1">
                <a:lumMod val="50000"/>
                <a:lumOff val="50000"/>
              </a:schemeClr>
            </a:solidFill>
          </a:ln>
        </p:spPr>
        <p:txBody>
          <a:bodyPr wrap="square" rtlCol="0" anchor="ctr">
            <a:noAutofit/>
          </a:bodyPr>
          <a:lstStyle/>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World</a:t>
            </a:r>
            <a:endParaRPr kumimoji="1" lang="ko-KR" altLang="en-US" sz="1400" dirty="0">
              <a:solidFill>
                <a:schemeClr val="tx1">
                  <a:lumMod val="65000"/>
                  <a:lumOff val="35000"/>
                </a:schemeClr>
              </a:solidFill>
              <a:latin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11" name="모서리가 둥근 직사각형 10">
                <a:extLst>
                  <a:ext uri="{FF2B5EF4-FFF2-40B4-BE49-F238E27FC236}">
                    <a16:creationId xmlns:a16="http://schemas.microsoft.com/office/drawing/2014/main" id="{A6680EBB-F2AA-85DA-0DD3-82940FCC0839}"/>
                  </a:ext>
                </a:extLst>
              </p:cNvPr>
              <p:cNvSpPr/>
              <p:nvPr/>
            </p:nvSpPr>
            <p:spPr>
              <a:xfrm>
                <a:off x="2977224" y="1984257"/>
                <a:ext cx="1080000" cy="540000"/>
              </a:xfrm>
              <a:prstGeom prst="roundRect">
                <a:avLst/>
              </a:prstGeom>
              <a:ln>
                <a:solidFill>
                  <a:schemeClr val="tx1">
                    <a:lumMod val="50000"/>
                    <a:lumOff val="50000"/>
                  </a:schemeClr>
                </a:solidFill>
              </a:ln>
            </p:spPr>
            <p:txBody>
              <a:bodyPr wrap="square" rtlCol="0" anchor="ctr">
                <a:noAutofit/>
              </a:bodyPr>
              <a:lstStyle/>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Group-1</a:t>
                </a:r>
              </a:p>
              <a:p>
                <a:pPr algn="ctr"/>
                <a14:m>
                  <m:oMathPara xmlns:m="http://schemas.openxmlformats.org/officeDocument/2006/math">
                    <m:oMathParaPr>
                      <m:jc m:val="centerGroup"/>
                    </m:oMathParaPr>
                    <m:oMath xmlns:m="http://schemas.openxmlformats.org/officeDocument/2006/math">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𝑇</m:t>
                      </m:r>
                      <m:d>
                        <m:dPr>
                          <m:ctrlP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ctrlPr>
                        </m:dPr>
                        <m:e>
                          <m:sSub>
                            <m:sSubPr>
                              <m:ctrlP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ctrlPr>
                            </m:sSubPr>
                            <m:e>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𝑣</m:t>
                              </m:r>
                            </m:e>
                            <m:sub>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0</m:t>
                              </m:r>
                            </m:sub>
                          </m:sSub>
                        </m:e>
                      </m:d>
                    </m:oMath>
                  </m:oMathPara>
                </a14:m>
                <a:endParaRPr kumimoji="1" lang="ko-KR" altLang="en-US" sz="1400" dirty="0">
                  <a:solidFill>
                    <a:schemeClr val="tx1">
                      <a:lumMod val="65000"/>
                      <a:lumOff val="35000"/>
                    </a:schemeClr>
                  </a:solidFill>
                  <a:latin typeface="Tahoma" panose="020B0604030504040204" pitchFamily="34" charset="0"/>
                  <a:cs typeface="Tahoma" panose="020B0604030504040204" pitchFamily="34" charset="0"/>
                </a:endParaRPr>
              </a:p>
            </p:txBody>
          </p:sp>
        </mc:Choice>
        <mc:Fallback xmlns="">
          <p:sp>
            <p:nvSpPr>
              <p:cNvPr id="11" name="모서리가 둥근 직사각형 10">
                <a:extLst>
                  <a:ext uri="{FF2B5EF4-FFF2-40B4-BE49-F238E27FC236}">
                    <a16:creationId xmlns:a16="http://schemas.microsoft.com/office/drawing/2014/main" id="{A6680EBB-F2AA-85DA-0DD3-82940FCC0839}"/>
                  </a:ext>
                </a:extLst>
              </p:cNvPr>
              <p:cNvSpPr>
                <a:spLocks noRot="1" noChangeAspect="1" noMove="1" noResize="1" noEditPoints="1" noAdjustHandles="1" noChangeArrowheads="1" noChangeShapeType="1" noTextEdit="1"/>
              </p:cNvSpPr>
              <p:nvPr/>
            </p:nvSpPr>
            <p:spPr>
              <a:xfrm>
                <a:off x="2977224" y="1984257"/>
                <a:ext cx="1080000" cy="540000"/>
              </a:xfrm>
              <a:prstGeom prst="roundRect">
                <a:avLst/>
              </a:prstGeom>
              <a:blipFill>
                <a:blip r:embed="rId24"/>
                <a:stretch>
                  <a:fillRect/>
                </a:stretch>
              </a:blipFill>
              <a:ln>
                <a:solidFill>
                  <a:schemeClr val="tx1">
                    <a:lumMod val="50000"/>
                    <a:lumOff val="50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모서리가 둥근 직사각형 11">
                <a:extLst>
                  <a:ext uri="{FF2B5EF4-FFF2-40B4-BE49-F238E27FC236}">
                    <a16:creationId xmlns:a16="http://schemas.microsoft.com/office/drawing/2014/main" id="{DA97DBB5-DFF2-471C-4A88-B8439AA58438}"/>
                  </a:ext>
                </a:extLst>
              </p:cNvPr>
              <p:cNvSpPr/>
              <p:nvPr/>
            </p:nvSpPr>
            <p:spPr>
              <a:xfrm>
                <a:off x="1861103" y="2927332"/>
                <a:ext cx="1080000" cy="540000"/>
              </a:xfrm>
              <a:prstGeom prst="roundRect">
                <a:avLst/>
              </a:prstGeom>
              <a:ln w="9525">
                <a:solidFill>
                  <a:schemeClr val="tx1">
                    <a:lumMod val="65000"/>
                    <a:lumOff val="35000"/>
                  </a:schemeClr>
                </a:solidFill>
              </a:ln>
            </p:spPr>
            <p:txBody>
              <a:bodyPr wrap="square" rtlCol="0" anchor="ctr">
                <a:noAutofit/>
              </a:bodyPr>
              <a:lstStyle/>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Group-2</a:t>
                </a:r>
              </a:p>
              <a:p>
                <a:pPr algn="ctr"/>
                <a14:m>
                  <m:oMathPara xmlns:m="http://schemas.openxmlformats.org/officeDocument/2006/math">
                    <m:oMathParaPr>
                      <m:jc m:val="centerGroup"/>
                    </m:oMathParaPr>
                    <m:oMath xmlns:m="http://schemas.openxmlformats.org/officeDocument/2006/math">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𝑇</m:t>
                      </m:r>
                      <m:d>
                        <m:dPr>
                          <m:ctrlP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ctrlPr>
                        </m:dPr>
                        <m:e>
                          <m:sSub>
                            <m:sSubPr>
                              <m:ctrlP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ctrlPr>
                            </m:sSubPr>
                            <m:e>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𝑣</m:t>
                              </m:r>
                            </m:e>
                            <m:sub>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1</m:t>
                              </m:r>
                            </m:sub>
                          </m:sSub>
                        </m:e>
                      </m:d>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𝑅</m:t>
                      </m:r>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m:t>
                      </m:r>
                      <m:sSub>
                        <m:sSubPr>
                          <m:ctrlPr>
                            <a:rPr kumimoji="1" lang="en-US" altLang="ko-KR" sz="1400" i="1">
                              <a:solidFill>
                                <a:schemeClr val="tx1">
                                  <a:lumMod val="65000"/>
                                  <a:lumOff val="35000"/>
                                </a:schemeClr>
                              </a:solidFill>
                              <a:latin typeface="Cambria Math" panose="02040503050406030204" pitchFamily="18" charset="0"/>
                            </a:rPr>
                          </m:ctrlPr>
                        </m:sSubPr>
                        <m:e>
                          <m:r>
                            <a:rPr kumimoji="1" lang="en-US" altLang="ko-KR" sz="1400" i="1">
                              <a:solidFill>
                                <a:schemeClr val="tx1">
                                  <a:lumMod val="65000"/>
                                  <a:lumOff val="35000"/>
                                </a:schemeClr>
                              </a:solidFill>
                              <a:latin typeface="Cambria Math" charset="0"/>
                            </a:rPr>
                            <m:t>𝜃</m:t>
                          </m:r>
                        </m:e>
                        <m:sub>
                          <m:r>
                            <a:rPr kumimoji="1" lang="en-US" altLang="ko-KR" sz="1400" i="1">
                              <a:solidFill>
                                <a:schemeClr val="tx1">
                                  <a:lumMod val="65000"/>
                                  <a:lumOff val="35000"/>
                                </a:schemeClr>
                              </a:solidFill>
                              <a:latin typeface="Cambria Math" charset="0"/>
                            </a:rPr>
                            <m:t>1</m:t>
                          </m:r>
                        </m:sub>
                      </m:sSub>
                      <m:r>
                        <a:rPr kumimoji="1" lang="en-US" altLang="ko-KR" sz="1400" b="0" i="1" smtClean="0">
                          <a:solidFill>
                            <a:schemeClr val="tx1">
                              <a:lumMod val="65000"/>
                              <a:lumOff val="35000"/>
                            </a:schemeClr>
                          </a:solidFill>
                          <a:latin typeface="Cambria Math" panose="02040503050406030204" pitchFamily="18" charset="0"/>
                          <a:ea typeface="Cambria Math" panose="02040503050406030204" pitchFamily="18" charset="0"/>
                          <a:cs typeface="Tahoma" panose="020B0604030504040204" pitchFamily="34" charset="0"/>
                        </a:rPr>
                        <m:t>)</m:t>
                      </m:r>
                    </m:oMath>
                  </m:oMathPara>
                </a14:m>
                <a:endParaRPr kumimoji="1" lang="ko-KR" altLang="en-US" sz="1400" dirty="0">
                  <a:solidFill>
                    <a:schemeClr val="tx1">
                      <a:lumMod val="65000"/>
                      <a:lumOff val="35000"/>
                    </a:schemeClr>
                  </a:solidFill>
                  <a:latin typeface="Tahoma" panose="020B0604030504040204" pitchFamily="34" charset="0"/>
                  <a:cs typeface="Tahoma" panose="020B0604030504040204" pitchFamily="34" charset="0"/>
                </a:endParaRPr>
              </a:p>
            </p:txBody>
          </p:sp>
        </mc:Choice>
        <mc:Fallback xmlns="">
          <p:sp>
            <p:nvSpPr>
              <p:cNvPr id="12" name="모서리가 둥근 직사각형 11">
                <a:extLst>
                  <a:ext uri="{FF2B5EF4-FFF2-40B4-BE49-F238E27FC236}">
                    <a16:creationId xmlns:a16="http://schemas.microsoft.com/office/drawing/2014/main" id="{DA97DBB5-DFF2-471C-4A88-B8439AA58438}"/>
                  </a:ext>
                </a:extLst>
              </p:cNvPr>
              <p:cNvSpPr>
                <a:spLocks noRot="1" noChangeAspect="1" noMove="1" noResize="1" noEditPoints="1" noAdjustHandles="1" noChangeArrowheads="1" noChangeShapeType="1" noTextEdit="1"/>
              </p:cNvSpPr>
              <p:nvPr/>
            </p:nvSpPr>
            <p:spPr>
              <a:xfrm>
                <a:off x="1861103" y="2927332"/>
                <a:ext cx="1080000" cy="540000"/>
              </a:xfrm>
              <a:prstGeom prst="roundRect">
                <a:avLst/>
              </a:prstGeom>
              <a:blipFill>
                <a:blip r:embed="rId25"/>
                <a:stretch>
                  <a:fillRect b="-4444"/>
                </a:stretch>
              </a:blipFill>
              <a:ln w="9525">
                <a:solidFill>
                  <a:schemeClr val="tx1">
                    <a:lumMod val="65000"/>
                    <a:lumOff val="35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모서리가 둥근 직사각형 13">
                <a:extLst>
                  <a:ext uri="{FF2B5EF4-FFF2-40B4-BE49-F238E27FC236}">
                    <a16:creationId xmlns:a16="http://schemas.microsoft.com/office/drawing/2014/main" id="{5EC7E74E-084A-9969-D6B5-DFFC2CBBD390}"/>
                  </a:ext>
                </a:extLst>
              </p:cNvPr>
              <p:cNvSpPr/>
              <p:nvPr/>
            </p:nvSpPr>
            <p:spPr>
              <a:xfrm>
                <a:off x="4727695" y="3856775"/>
                <a:ext cx="1080000" cy="540000"/>
              </a:xfrm>
              <a:prstGeom prst="roundRect">
                <a:avLst/>
              </a:prstGeom>
              <a:ln w="38100">
                <a:solidFill>
                  <a:schemeClr val="tx1"/>
                </a:solidFill>
              </a:ln>
            </p:spPr>
            <p:txBody>
              <a:bodyPr wrap="square" rtlCol="0" anchor="ctr">
                <a:noAutofit/>
              </a:bodyPr>
              <a:lstStyle/>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Head</a:t>
                </a:r>
              </a:p>
              <a:p>
                <a:pPr algn="ctr"/>
                <a14:m>
                  <m:oMathPara xmlns:m="http://schemas.openxmlformats.org/officeDocument/2006/math">
                    <m:oMathParaPr>
                      <m:jc m:val="centerGroup"/>
                    </m:oMathParaPr>
                    <m:oMath xmlns:m="http://schemas.openxmlformats.org/officeDocument/2006/math">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𝑇</m:t>
                      </m:r>
                      <m:d>
                        <m:dPr>
                          <m:ctrlP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ctrlPr>
                        </m:dPr>
                        <m:e>
                          <m:sSub>
                            <m:sSubPr>
                              <m:ctrlP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ctrlPr>
                            </m:sSubPr>
                            <m:e>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𝑣</m:t>
                              </m:r>
                            </m:e>
                            <m:sub>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2</m:t>
                              </m:r>
                            </m:sub>
                          </m:sSub>
                        </m:e>
                      </m:d>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𝑅</m:t>
                      </m:r>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m:t>
                      </m:r>
                      <m:sSub>
                        <m:sSubPr>
                          <m:ctrlPr>
                            <a:rPr kumimoji="1" lang="en-US" altLang="ko-KR" sz="1400" i="1">
                              <a:solidFill>
                                <a:schemeClr val="tx1">
                                  <a:lumMod val="65000"/>
                                  <a:lumOff val="35000"/>
                                </a:schemeClr>
                              </a:solidFill>
                              <a:latin typeface="Cambria Math" panose="02040503050406030204" pitchFamily="18" charset="0"/>
                            </a:rPr>
                          </m:ctrlPr>
                        </m:sSubPr>
                        <m:e>
                          <m:r>
                            <a:rPr kumimoji="1" lang="en-US" altLang="ko-KR" sz="1400" i="1">
                              <a:solidFill>
                                <a:schemeClr val="tx1">
                                  <a:lumMod val="65000"/>
                                  <a:lumOff val="35000"/>
                                </a:schemeClr>
                              </a:solidFill>
                              <a:latin typeface="Cambria Math" charset="0"/>
                            </a:rPr>
                            <m:t>𝜃</m:t>
                          </m:r>
                        </m:e>
                        <m:sub>
                          <m:r>
                            <a:rPr kumimoji="1" lang="en-US" altLang="ko-KR" sz="1400" b="0" i="1" smtClean="0">
                              <a:solidFill>
                                <a:schemeClr val="tx1">
                                  <a:lumMod val="65000"/>
                                  <a:lumOff val="35000"/>
                                </a:schemeClr>
                              </a:solidFill>
                              <a:latin typeface="Cambria Math" panose="02040503050406030204" pitchFamily="18" charset="0"/>
                            </a:rPr>
                            <m:t>2</m:t>
                          </m:r>
                        </m:sub>
                      </m:sSub>
                      <m:r>
                        <a:rPr kumimoji="1" lang="en-US" altLang="ko-KR" sz="1400" b="0" i="1" smtClean="0">
                          <a:solidFill>
                            <a:schemeClr val="tx1">
                              <a:lumMod val="65000"/>
                              <a:lumOff val="35000"/>
                            </a:schemeClr>
                          </a:solidFill>
                          <a:latin typeface="Cambria Math" panose="02040503050406030204" pitchFamily="18" charset="0"/>
                          <a:ea typeface="Cambria Math" panose="02040503050406030204" pitchFamily="18" charset="0"/>
                          <a:cs typeface="Tahoma" panose="020B0604030504040204" pitchFamily="34" charset="0"/>
                        </a:rPr>
                        <m:t>)</m:t>
                      </m:r>
                    </m:oMath>
                  </m:oMathPara>
                </a14:m>
                <a:endParaRPr kumimoji="1" lang="ko-KR" altLang="en-US" sz="1400" dirty="0">
                  <a:solidFill>
                    <a:schemeClr val="tx1">
                      <a:lumMod val="65000"/>
                      <a:lumOff val="35000"/>
                    </a:schemeClr>
                  </a:solidFill>
                  <a:latin typeface="Tahoma" panose="020B0604030504040204" pitchFamily="34" charset="0"/>
                  <a:cs typeface="Tahoma" panose="020B0604030504040204" pitchFamily="34" charset="0"/>
                </a:endParaRPr>
              </a:p>
            </p:txBody>
          </p:sp>
        </mc:Choice>
        <mc:Fallback xmlns="">
          <p:sp>
            <p:nvSpPr>
              <p:cNvPr id="14" name="모서리가 둥근 직사각형 13">
                <a:extLst>
                  <a:ext uri="{FF2B5EF4-FFF2-40B4-BE49-F238E27FC236}">
                    <a16:creationId xmlns:a16="http://schemas.microsoft.com/office/drawing/2014/main" id="{5EC7E74E-084A-9969-D6B5-DFFC2CBBD390}"/>
                  </a:ext>
                </a:extLst>
              </p:cNvPr>
              <p:cNvSpPr>
                <a:spLocks noRot="1" noChangeAspect="1" noMove="1" noResize="1" noEditPoints="1" noAdjustHandles="1" noChangeArrowheads="1" noChangeShapeType="1" noTextEdit="1"/>
              </p:cNvSpPr>
              <p:nvPr/>
            </p:nvSpPr>
            <p:spPr>
              <a:xfrm>
                <a:off x="4727695" y="3856775"/>
                <a:ext cx="1080000" cy="540000"/>
              </a:xfrm>
              <a:prstGeom prst="roundRect">
                <a:avLst/>
              </a:prstGeom>
              <a:blipFill>
                <a:blip r:embed="rId26"/>
                <a:stretch>
                  <a:fillRect b="-2174"/>
                </a:stretch>
              </a:blipFill>
              <a:ln w="38100">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모서리가 둥근 직사각형 14">
                <a:extLst>
                  <a:ext uri="{FF2B5EF4-FFF2-40B4-BE49-F238E27FC236}">
                    <a16:creationId xmlns:a16="http://schemas.microsoft.com/office/drawing/2014/main" id="{9500325F-77ED-8003-50D2-096FC5514092}"/>
                  </a:ext>
                </a:extLst>
              </p:cNvPr>
              <p:cNvSpPr/>
              <p:nvPr/>
            </p:nvSpPr>
            <p:spPr>
              <a:xfrm>
                <a:off x="5954746" y="3814194"/>
                <a:ext cx="1080000" cy="540000"/>
              </a:xfrm>
              <a:prstGeom prst="roundRect">
                <a:avLst/>
              </a:prstGeom>
              <a:ln w="9525">
                <a:solidFill>
                  <a:schemeClr val="tx1">
                    <a:lumMod val="65000"/>
                    <a:lumOff val="35000"/>
                  </a:schemeClr>
                </a:solidFill>
              </a:ln>
            </p:spPr>
            <p:txBody>
              <a:bodyPr wrap="square" rtlCol="0" anchor="ctr">
                <a:noAutofit/>
              </a:bodyPr>
              <a:lstStyle/>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Group-5</a:t>
                </a:r>
              </a:p>
              <a:p>
                <a:pPr algn="ctr"/>
                <a14:m>
                  <m:oMathPara xmlns:m="http://schemas.openxmlformats.org/officeDocument/2006/math">
                    <m:oMathParaPr>
                      <m:jc m:val="centerGroup"/>
                    </m:oMathParaPr>
                    <m:oMath xmlns:m="http://schemas.openxmlformats.org/officeDocument/2006/math">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𝑇</m:t>
                      </m:r>
                      <m:d>
                        <m:dPr>
                          <m:ctrlP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ctrlPr>
                        </m:dPr>
                        <m:e>
                          <m:sSub>
                            <m:sSubPr>
                              <m:ctrlP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ctrlPr>
                            </m:sSubPr>
                            <m:e>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𝑣</m:t>
                              </m:r>
                            </m:e>
                            <m:sub>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7</m:t>
                              </m:r>
                            </m:sub>
                          </m:sSub>
                        </m:e>
                      </m:d>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𝑅</m:t>
                      </m:r>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m:t>
                      </m:r>
                      <m:sSub>
                        <m:sSubPr>
                          <m:ctrlPr>
                            <a:rPr kumimoji="1" lang="en-US" altLang="ko-KR" sz="1400" i="1">
                              <a:solidFill>
                                <a:schemeClr val="tx1">
                                  <a:lumMod val="65000"/>
                                  <a:lumOff val="35000"/>
                                </a:schemeClr>
                              </a:solidFill>
                              <a:latin typeface="Cambria Math" panose="02040503050406030204" pitchFamily="18" charset="0"/>
                            </a:rPr>
                          </m:ctrlPr>
                        </m:sSubPr>
                        <m:e>
                          <m:r>
                            <a:rPr kumimoji="1" lang="en-US" altLang="ko-KR" sz="1400" i="1">
                              <a:solidFill>
                                <a:schemeClr val="tx1">
                                  <a:lumMod val="65000"/>
                                  <a:lumOff val="35000"/>
                                </a:schemeClr>
                              </a:solidFill>
                              <a:latin typeface="Cambria Math" charset="0"/>
                            </a:rPr>
                            <m:t>𝜃</m:t>
                          </m:r>
                        </m:e>
                        <m:sub>
                          <m:r>
                            <a:rPr kumimoji="1" lang="en-US" altLang="ko-KR" sz="1400" b="0" i="1" smtClean="0">
                              <a:solidFill>
                                <a:schemeClr val="tx1">
                                  <a:lumMod val="65000"/>
                                  <a:lumOff val="35000"/>
                                </a:schemeClr>
                              </a:solidFill>
                              <a:latin typeface="Cambria Math" panose="02040503050406030204" pitchFamily="18" charset="0"/>
                            </a:rPr>
                            <m:t>7</m:t>
                          </m:r>
                        </m:sub>
                      </m:sSub>
                      <m:r>
                        <a:rPr kumimoji="1" lang="en-US" altLang="ko-KR" sz="1400" b="0" i="1" smtClean="0">
                          <a:solidFill>
                            <a:schemeClr val="tx1">
                              <a:lumMod val="65000"/>
                              <a:lumOff val="35000"/>
                            </a:schemeClr>
                          </a:solidFill>
                          <a:latin typeface="Cambria Math" panose="02040503050406030204" pitchFamily="18" charset="0"/>
                          <a:ea typeface="Cambria Math" panose="02040503050406030204" pitchFamily="18" charset="0"/>
                          <a:cs typeface="Tahoma" panose="020B0604030504040204" pitchFamily="34" charset="0"/>
                        </a:rPr>
                        <m:t>)</m:t>
                      </m:r>
                    </m:oMath>
                  </m:oMathPara>
                </a14:m>
                <a:endParaRPr kumimoji="1" lang="ko-KR" altLang="en-US" sz="1400" dirty="0">
                  <a:solidFill>
                    <a:schemeClr val="tx1">
                      <a:lumMod val="65000"/>
                      <a:lumOff val="35000"/>
                    </a:schemeClr>
                  </a:solidFill>
                  <a:latin typeface="Tahoma" panose="020B0604030504040204" pitchFamily="34" charset="0"/>
                  <a:cs typeface="Tahoma" panose="020B0604030504040204" pitchFamily="34" charset="0"/>
                </a:endParaRPr>
              </a:p>
            </p:txBody>
          </p:sp>
        </mc:Choice>
        <mc:Fallback xmlns="">
          <p:sp>
            <p:nvSpPr>
              <p:cNvPr id="15" name="모서리가 둥근 직사각형 14">
                <a:extLst>
                  <a:ext uri="{FF2B5EF4-FFF2-40B4-BE49-F238E27FC236}">
                    <a16:creationId xmlns:a16="http://schemas.microsoft.com/office/drawing/2014/main" id="{9500325F-77ED-8003-50D2-096FC5514092}"/>
                  </a:ext>
                </a:extLst>
              </p:cNvPr>
              <p:cNvSpPr>
                <a:spLocks noRot="1" noChangeAspect="1" noMove="1" noResize="1" noEditPoints="1" noAdjustHandles="1" noChangeArrowheads="1" noChangeShapeType="1" noTextEdit="1"/>
              </p:cNvSpPr>
              <p:nvPr/>
            </p:nvSpPr>
            <p:spPr>
              <a:xfrm>
                <a:off x="5954746" y="3814194"/>
                <a:ext cx="1080000" cy="540000"/>
              </a:xfrm>
              <a:prstGeom prst="roundRect">
                <a:avLst/>
              </a:prstGeom>
              <a:blipFill>
                <a:blip r:embed="rId27"/>
                <a:stretch>
                  <a:fillRect b="-4545"/>
                </a:stretch>
              </a:blipFill>
              <a:ln w="9525">
                <a:solidFill>
                  <a:schemeClr val="tx1">
                    <a:lumMod val="65000"/>
                    <a:lumOff val="35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모서리가 둥근 직사각형 16">
                <a:extLst>
                  <a:ext uri="{FF2B5EF4-FFF2-40B4-BE49-F238E27FC236}">
                    <a16:creationId xmlns:a16="http://schemas.microsoft.com/office/drawing/2014/main" id="{7E267DBE-84D2-6D9D-605D-628F1974692A}"/>
                  </a:ext>
                </a:extLst>
              </p:cNvPr>
              <p:cNvSpPr/>
              <p:nvPr/>
            </p:nvSpPr>
            <p:spPr>
              <a:xfrm>
                <a:off x="7272621" y="3813157"/>
                <a:ext cx="1080000" cy="540000"/>
              </a:xfrm>
              <a:prstGeom prst="roundRect">
                <a:avLst/>
              </a:prstGeom>
              <a:ln w="9525">
                <a:solidFill>
                  <a:schemeClr val="tx1">
                    <a:lumMod val="65000"/>
                    <a:lumOff val="35000"/>
                  </a:schemeClr>
                </a:solidFill>
              </a:ln>
            </p:spPr>
            <p:txBody>
              <a:bodyPr wrap="square" rtlCol="0" anchor="ctr">
                <a:noAutofit/>
              </a:bodyPr>
              <a:lstStyle/>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Group-6</a:t>
                </a:r>
              </a:p>
              <a:p>
                <a:pPr algn="ctr"/>
                <a14:m>
                  <m:oMathPara xmlns:m="http://schemas.openxmlformats.org/officeDocument/2006/math">
                    <m:oMathParaPr>
                      <m:jc m:val="centerGroup"/>
                    </m:oMathParaPr>
                    <m:oMath xmlns:m="http://schemas.openxmlformats.org/officeDocument/2006/math">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𝑇</m:t>
                      </m:r>
                      <m:d>
                        <m:dPr>
                          <m:ctrlP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ctrlPr>
                        </m:dPr>
                        <m:e>
                          <m:sSub>
                            <m:sSubPr>
                              <m:ctrlP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ctrlPr>
                            </m:sSubPr>
                            <m:e>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𝑣</m:t>
                              </m:r>
                            </m:e>
                            <m:sub>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9</m:t>
                              </m:r>
                            </m:sub>
                          </m:sSub>
                        </m:e>
                      </m:d>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𝑅</m:t>
                      </m:r>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m:t>
                      </m:r>
                      <m:sSub>
                        <m:sSubPr>
                          <m:ctrlPr>
                            <a:rPr kumimoji="1" lang="en-US" altLang="ko-KR" sz="1400" i="1">
                              <a:solidFill>
                                <a:schemeClr val="tx1">
                                  <a:lumMod val="65000"/>
                                  <a:lumOff val="35000"/>
                                </a:schemeClr>
                              </a:solidFill>
                              <a:latin typeface="Cambria Math" panose="02040503050406030204" pitchFamily="18" charset="0"/>
                            </a:rPr>
                          </m:ctrlPr>
                        </m:sSubPr>
                        <m:e>
                          <m:r>
                            <a:rPr kumimoji="1" lang="en-US" altLang="ko-KR" sz="1400" i="1">
                              <a:solidFill>
                                <a:schemeClr val="tx1">
                                  <a:lumMod val="65000"/>
                                  <a:lumOff val="35000"/>
                                </a:schemeClr>
                              </a:solidFill>
                              <a:latin typeface="Cambria Math" charset="0"/>
                            </a:rPr>
                            <m:t>𝜃</m:t>
                          </m:r>
                        </m:e>
                        <m:sub>
                          <m:r>
                            <a:rPr kumimoji="1" lang="en-US" altLang="ko-KR" sz="1400" b="0" i="1" smtClean="0">
                              <a:solidFill>
                                <a:schemeClr val="tx1">
                                  <a:lumMod val="65000"/>
                                  <a:lumOff val="35000"/>
                                </a:schemeClr>
                              </a:solidFill>
                              <a:latin typeface="Cambria Math" panose="02040503050406030204" pitchFamily="18" charset="0"/>
                            </a:rPr>
                            <m:t>9</m:t>
                          </m:r>
                        </m:sub>
                      </m:sSub>
                      <m:r>
                        <a:rPr kumimoji="1" lang="en-US" altLang="ko-KR" sz="1400" b="0" i="1" smtClean="0">
                          <a:solidFill>
                            <a:schemeClr val="tx1">
                              <a:lumMod val="65000"/>
                              <a:lumOff val="35000"/>
                            </a:schemeClr>
                          </a:solidFill>
                          <a:latin typeface="Cambria Math" panose="02040503050406030204" pitchFamily="18" charset="0"/>
                          <a:ea typeface="Cambria Math" panose="02040503050406030204" pitchFamily="18" charset="0"/>
                          <a:cs typeface="Tahoma" panose="020B0604030504040204" pitchFamily="34" charset="0"/>
                        </a:rPr>
                        <m:t>)</m:t>
                      </m:r>
                    </m:oMath>
                  </m:oMathPara>
                </a14:m>
                <a:endParaRPr kumimoji="1" lang="ko-KR" altLang="en-US" sz="1400" dirty="0">
                  <a:solidFill>
                    <a:schemeClr val="tx1">
                      <a:lumMod val="65000"/>
                      <a:lumOff val="35000"/>
                    </a:schemeClr>
                  </a:solidFill>
                  <a:latin typeface="Tahoma" panose="020B0604030504040204" pitchFamily="34" charset="0"/>
                  <a:cs typeface="Tahoma" panose="020B0604030504040204" pitchFamily="34" charset="0"/>
                </a:endParaRPr>
              </a:p>
            </p:txBody>
          </p:sp>
        </mc:Choice>
        <mc:Fallback xmlns="">
          <p:sp>
            <p:nvSpPr>
              <p:cNvPr id="17" name="모서리가 둥근 직사각형 16">
                <a:extLst>
                  <a:ext uri="{FF2B5EF4-FFF2-40B4-BE49-F238E27FC236}">
                    <a16:creationId xmlns:a16="http://schemas.microsoft.com/office/drawing/2014/main" id="{7E267DBE-84D2-6D9D-605D-628F1974692A}"/>
                  </a:ext>
                </a:extLst>
              </p:cNvPr>
              <p:cNvSpPr>
                <a:spLocks noRot="1" noChangeAspect="1" noMove="1" noResize="1" noEditPoints="1" noAdjustHandles="1" noChangeArrowheads="1" noChangeShapeType="1" noTextEdit="1"/>
              </p:cNvSpPr>
              <p:nvPr/>
            </p:nvSpPr>
            <p:spPr>
              <a:xfrm>
                <a:off x="7272621" y="3813157"/>
                <a:ext cx="1080000" cy="540000"/>
              </a:xfrm>
              <a:prstGeom prst="roundRect">
                <a:avLst/>
              </a:prstGeom>
              <a:blipFill>
                <a:blip r:embed="rId28"/>
                <a:stretch>
                  <a:fillRect b="-4545"/>
                </a:stretch>
              </a:blipFill>
              <a:ln w="9525">
                <a:solidFill>
                  <a:schemeClr val="tx1">
                    <a:lumMod val="65000"/>
                    <a:lumOff val="35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모서리가 둥근 직사각형 17">
                <a:extLst>
                  <a:ext uri="{FF2B5EF4-FFF2-40B4-BE49-F238E27FC236}">
                    <a16:creationId xmlns:a16="http://schemas.microsoft.com/office/drawing/2014/main" id="{D064DEC5-DD39-16E7-6CE3-45774B27D468}"/>
                  </a:ext>
                </a:extLst>
              </p:cNvPr>
              <p:cNvSpPr/>
              <p:nvPr/>
            </p:nvSpPr>
            <p:spPr>
              <a:xfrm>
                <a:off x="802888" y="3849138"/>
                <a:ext cx="1080000" cy="540000"/>
              </a:xfrm>
              <a:prstGeom prst="roundRect">
                <a:avLst/>
              </a:prstGeom>
              <a:ln w="9525">
                <a:solidFill>
                  <a:schemeClr val="tx1">
                    <a:lumMod val="65000"/>
                    <a:lumOff val="35000"/>
                  </a:schemeClr>
                </a:solidFill>
              </a:ln>
            </p:spPr>
            <p:txBody>
              <a:bodyPr wrap="square" rtlCol="0" anchor="ctr">
                <a:noAutofit/>
              </a:bodyPr>
              <a:lstStyle/>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Group-3</a:t>
                </a:r>
              </a:p>
              <a:p>
                <a:pPr algn="ctr"/>
                <a14:m>
                  <m:oMathPara xmlns:m="http://schemas.openxmlformats.org/officeDocument/2006/math">
                    <m:oMathParaPr>
                      <m:jc m:val="centerGroup"/>
                    </m:oMathParaPr>
                    <m:oMath xmlns:m="http://schemas.openxmlformats.org/officeDocument/2006/math">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𝑇</m:t>
                      </m:r>
                      <m:d>
                        <m:dPr>
                          <m:ctrlP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ctrlPr>
                        </m:dPr>
                        <m:e>
                          <m:sSub>
                            <m:sSubPr>
                              <m:ctrlP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ctrlPr>
                            </m:sSubPr>
                            <m:e>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𝑣</m:t>
                              </m:r>
                            </m:e>
                            <m:sub>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3</m:t>
                              </m:r>
                            </m:sub>
                          </m:sSub>
                        </m:e>
                      </m:d>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𝑅</m:t>
                      </m:r>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m:t>
                      </m:r>
                      <m:sSub>
                        <m:sSubPr>
                          <m:ctrlPr>
                            <a:rPr kumimoji="1" lang="en-US" altLang="ko-KR" sz="1400" i="1">
                              <a:solidFill>
                                <a:schemeClr val="tx1">
                                  <a:lumMod val="65000"/>
                                  <a:lumOff val="35000"/>
                                </a:schemeClr>
                              </a:solidFill>
                              <a:latin typeface="Cambria Math" panose="02040503050406030204" pitchFamily="18" charset="0"/>
                            </a:rPr>
                          </m:ctrlPr>
                        </m:sSubPr>
                        <m:e>
                          <m:r>
                            <a:rPr kumimoji="1" lang="en-US" altLang="ko-KR" sz="1400" i="1">
                              <a:solidFill>
                                <a:schemeClr val="tx1">
                                  <a:lumMod val="65000"/>
                                  <a:lumOff val="35000"/>
                                </a:schemeClr>
                              </a:solidFill>
                              <a:latin typeface="Cambria Math" charset="0"/>
                            </a:rPr>
                            <m:t>𝜃</m:t>
                          </m:r>
                        </m:e>
                        <m:sub>
                          <m:r>
                            <a:rPr kumimoji="1" lang="en-US" altLang="ko-KR" sz="1400" b="0" i="1" smtClean="0">
                              <a:solidFill>
                                <a:schemeClr val="tx1">
                                  <a:lumMod val="65000"/>
                                  <a:lumOff val="35000"/>
                                </a:schemeClr>
                              </a:solidFill>
                              <a:latin typeface="Cambria Math" panose="02040503050406030204" pitchFamily="18" charset="0"/>
                            </a:rPr>
                            <m:t>3</m:t>
                          </m:r>
                        </m:sub>
                      </m:sSub>
                      <m:r>
                        <a:rPr kumimoji="1" lang="en-US" altLang="ko-KR" sz="1400" b="0" i="1" smtClean="0">
                          <a:solidFill>
                            <a:schemeClr val="tx1">
                              <a:lumMod val="65000"/>
                              <a:lumOff val="35000"/>
                            </a:schemeClr>
                          </a:solidFill>
                          <a:latin typeface="Cambria Math" panose="02040503050406030204" pitchFamily="18" charset="0"/>
                          <a:ea typeface="Cambria Math" panose="02040503050406030204" pitchFamily="18" charset="0"/>
                          <a:cs typeface="Tahoma" panose="020B0604030504040204" pitchFamily="34" charset="0"/>
                        </a:rPr>
                        <m:t>)</m:t>
                      </m:r>
                    </m:oMath>
                  </m:oMathPara>
                </a14:m>
                <a:endParaRPr kumimoji="1" lang="ko-KR" altLang="en-US" sz="1400" dirty="0">
                  <a:solidFill>
                    <a:schemeClr val="tx1">
                      <a:lumMod val="65000"/>
                      <a:lumOff val="35000"/>
                    </a:schemeClr>
                  </a:solidFill>
                  <a:latin typeface="Tahoma" panose="020B0604030504040204" pitchFamily="34" charset="0"/>
                  <a:cs typeface="Tahoma" panose="020B0604030504040204" pitchFamily="34" charset="0"/>
                </a:endParaRPr>
              </a:p>
            </p:txBody>
          </p:sp>
        </mc:Choice>
        <mc:Fallback xmlns="">
          <p:sp>
            <p:nvSpPr>
              <p:cNvPr id="18" name="모서리가 둥근 직사각형 17">
                <a:extLst>
                  <a:ext uri="{FF2B5EF4-FFF2-40B4-BE49-F238E27FC236}">
                    <a16:creationId xmlns:a16="http://schemas.microsoft.com/office/drawing/2014/main" id="{D064DEC5-DD39-16E7-6CE3-45774B27D468}"/>
                  </a:ext>
                </a:extLst>
              </p:cNvPr>
              <p:cNvSpPr>
                <a:spLocks noRot="1" noChangeAspect="1" noMove="1" noResize="1" noEditPoints="1" noAdjustHandles="1" noChangeArrowheads="1" noChangeShapeType="1" noTextEdit="1"/>
              </p:cNvSpPr>
              <p:nvPr/>
            </p:nvSpPr>
            <p:spPr>
              <a:xfrm>
                <a:off x="802888" y="3849138"/>
                <a:ext cx="1080000" cy="540000"/>
              </a:xfrm>
              <a:prstGeom prst="roundRect">
                <a:avLst/>
              </a:prstGeom>
              <a:blipFill>
                <a:blip r:embed="rId29"/>
                <a:stretch>
                  <a:fillRect b="-4444"/>
                </a:stretch>
              </a:blipFill>
              <a:ln w="9525">
                <a:solidFill>
                  <a:schemeClr val="tx1">
                    <a:lumMod val="65000"/>
                    <a:lumOff val="35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모서리가 둥근 직사각형 19">
                <a:extLst>
                  <a:ext uri="{FF2B5EF4-FFF2-40B4-BE49-F238E27FC236}">
                    <a16:creationId xmlns:a16="http://schemas.microsoft.com/office/drawing/2014/main" id="{7D4AB7BB-A598-1EAF-5BE9-FD981D9DB785}"/>
                  </a:ext>
                </a:extLst>
              </p:cNvPr>
              <p:cNvSpPr/>
              <p:nvPr/>
            </p:nvSpPr>
            <p:spPr>
              <a:xfrm>
                <a:off x="2253192" y="3850610"/>
                <a:ext cx="1080000" cy="540000"/>
              </a:xfrm>
              <a:prstGeom prst="roundRect">
                <a:avLst/>
              </a:prstGeom>
              <a:ln w="9525">
                <a:solidFill>
                  <a:schemeClr val="tx1">
                    <a:lumMod val="65000"/>
                    <a:lumOff val="35000"/>
                  </a:schemeClr>
                </a:solidFill>
              </a:ln>
            </p:spPr>
            <p:txBody>
              <a:bodyPr wrap="square" rtlCol="0" anchor="ctr">
                <a:noAutofit/>
              </a:bodyPr>
              <a:lstStyle/>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Group-4</a:t>
                </a:r>
              </a:p>
              <a:p>
                <a:pPr algn="ctr"/>
                <a14:m>
                  <m:oMathPara xmlns:m="http://schemas.openxmlformats.org/officeDocument/2006/math">
                    <m:oMathParaPr>
                      <m:jc m:val="centerGroup"/>
                    </m:oMathParaPr>
                    <m:oMath xmlns:m="http://schemas.openxmlformats.org/officeDocument/2006/math">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𝑇</m:t>
                      </m:r>
                      <m:d>
                        <m:dPr>
                          <m:ctrlP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ctrlPr>
                        </m:dPr>
                        <m:e>
                          <m:sSub>
                            <m:sSubPr>
                              <m:ctrlP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ctrlPr>
                            </m:sSubPr>
                            <m:e>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𝑣</m:t>
                              </m:r>
                            </m:e>
                            <m:sub>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5</m:t>
                              </m:r>
                            </m:sub>
                          </m:sSub>
                        </m:e>
                      </m:d>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𝑅</m:t>
                      </m:r>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m:t>
                      </m:r>
                      <m:sSub>
                        <m:sSubPr>
                          <m:ctrlPr>
                            <a:rPr kumimoji="1" lang="en-US" altLang="ko-KR" sz="1400" i="1">
                              <a:solidFill>
                                <a:schemeClr val="tx1">
                                  <a:lumMod val="65000"/>
                                  <a:lumOff val="35000"/>
                                </a:schemeClr>
                              </a:solidFill>
                              <a:latin typeface="Cambria Math" panose="02040503050406030204" pitchFamily="18" charset="0"/>
                            </a:rPr>
                          </m:ctrlPr>
                        </m:sSubPr>
                        <m:e>
                          <m:r>
                            <a:rPr kumimoji="1" lang="en-US" altLang="ko-KR" sz="1400" i="1">
                              <a:solidFill>
                                <a:schemeClr val="tx1">
                                  <a:lumMod val="65000"/>
                                  <a:lumOff val="35000"/>
                                </a:schemeClr>
                              </a:solidFill>
                              <a:latin typeface="Cambria Math" charset="0"/>
                            </a:rPr>
                            <m:t>𝜃</m:t>
                          </m:r>
                        </m:e>
                        <m:sub>
                          <m:r>
                            <a:rPr kumimoji="1" lang="en-US" altLang="ko-KR" sz="1400" b="0" i="1" smtClean="0">
                              <a:solidFill>
                                <a:schemeClr val="tx1">
                                  <a:lumMod val="65000"/>
                                  <a:lumOff val="35000"/>
                                </a:schemeClr>
                              </a:solidFill>
                              <a:latin typeface="Cambria Math" panose="02040503050406030204" pitchFamily="18" charset="0"/>
                            </a:rPr>
                            <m:t>5</m:t>
                          </m:r>
                        </m:sub>
                      </m:sSub>
                      <m:r>
                        <a:rPr kumimoji="1" lang="en-US" altLang="ko-KR" sz="1400" b="0" i="1" smtClean="0">
                          <a:solidFill>
                            <a:schemeClr val="tx1">
                              <a:lumMod val="65000"/>
                              <a:lumOff val="35000"/>
                            </a:schemeClr>
                          </a:solidFill>
                          <a:latin typeface="Cambria Math" panose="02040503050406030204" pitchFamily="18" charset="0"/>
                          <a:ea typeface="Cambria Math" panose="02040503050406030204" pitchFamily="18" charset="0"/>
                          <a:cs typeface="Tahoma" panose="020B0604030504040204" pitchFamily="34" charset="0"/>
                        </a:rPr>
                        <m:t>)</m:t>
                      </m:r>
                    </m:oMath>
                  </m:oMathPara>
                </a14:m>
                <a:endParaRPr kumimoji="1" lang="ko-KR" altLang="en-US" sz="1400" dirty="0">
                  <a:solidFill>
                    <a:schemeClr val="tx1">
                      <a:lumMod val="65000"/>
                      <a:lumOff val="35000"/>
                    </a:schemeClr>
                  </a:solidFill>
                  <a:latin typeface="Tahoma" panose="020B0604030504040204" pitchFamily="34" charset="0"/>
                  <a:cs typeface="Tahoma" panose="020B0604030504040204" pitchFamily="34" charset="0"/>
                </a:endParaRPr>
              </a:p>
            </p:txBody>
          </p:sp>
        </mc:Choice>
        <mc:Fallback xmlns="">
          <p:sp>
            <p:nvSpPr>
              <p:cNvPr id="20" name="모서리가 둥근 직사각형 19">
                <a:extLst>
                  <a:ext uri="{FF2B5EF4-FFF2-40B4-BE49-F238E27FC236}">
                    <a16:creationId xmlns:a16="http://schemas.microsoft.com/office/drawing/2014/main" id="{7D4AB7BB-A598-1EAF-5BE9-FD981D9DB785}"/>
                  </a:ext>
                </a:extLst>
              </p:cNvPr>
              <p:cNvSpPr>
                <a:spLocks noRot="1" noChangeAspect="1" noMove="1" noResize="1" noEditPoints="1" noAdjustHandles="1" noChangeArrowheads="1" noChangeShapeType="1" noTextEdit="1"/>
              </p:cNvSpPr>
              <p:nvPr/>
            </p:nvSpPr>
            <p:spPr>
              <a:xfrm>
                <a:off x="2253192" y="3850610"/>
                <a:ext cx="1080000" cy="540000"/>
              </a:xfrm>
              <a:prstGeom prst="roundRect">
                <a:avLst/>
              </a:prstGeom>
              <a:blipFill>
                <a:blip r:embed="rId30"/>
                <a:stretch>
                  <a:fillRect b="-4444"/>
                </a:stretch>
              </a:blipFill>
              <a:ln w="9525">
                <a:solidFill>
                  <a:schemeClr val="tx1">
                    <a:lumMod val="65000"/>
                    <a:lumOff val="35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모서리가 둥근 직사각형 20">
                <a:extLst>
                  <a:ext uri="{FF2B5EF4-FFF2-40B4-BE49-F238E27FC236}">
                    <a16:creationId xmlns:a16="http://schemas.microsoft.com/office/drawing/2014/main" id="{38F12C14-2748-B843-1629-04F181EBE0DC}"/>
                  </a:ext>
                </a:extLst>
              </p:cNvPr>
              <p:cNvSpPr/>
              <p:nvPr/>
            </p:nvSpPr>
            <p:spPr>
              <a:xfrm>
                <a:off x="407074" y="4809970"/>
                <a:ext cx="1080000" cy="900000"/>
              </a:xfrm>
              <a:prstGeom prst="roundRect">
                <a:avLst/>
              </a:prstGeom>
              <a:ln w="38100">
                <a:solidFill>
                  <a:schemeClr val="tx1">
                    <a:lumMod val="65000"/>
                    <a:lumOff val="35000"/>
                  </a:schemeClr>
                </a:solidFill>
              </a:ln>
            </p:spPr>
            <p:txBody>
              <a:bodyPr wrap="square" rtlCol="0" anchor="ctr">
                <a:noAutofit/>
              </a:bodyPr>
              <a:lstStyle/>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Left</a:t>
                </a:r>
              </a:p>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Lower</a:t>
                </a:r>
              </a:p>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Arm</a:t>
                </a:r>
              </a:p>
              <a:p>
                <a:pPr algn="ctr"/>
                <a14:m>
                  <m:oMathPara xmlns:m="http://schemas.openxmlformats.org/officeDocument/2006/math">
                    <m:oMathParaPr>
                      <m:jc m:val="centerGroup"/>
                    </m:oMathParaPr>
                    <m:oMath xmlns:m="http://schemas.openxmlformats.org/officeDocument/2006/math">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𝑇</m:t>
                      </m:r>
                      <m:d>
                        <m:dPr>
                          <m:ctrlP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ctrlPr>
                        </m:dPr>
                        <m:e>
                          <m:sSub>
                            <m:sSubPr>
                              <m:ctrlP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ctrlPr>
                            </m:sSubPr>
                            <m:e>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𝑣</m:t>
                              </m:r>
                            </m:e>
                            <m:sub>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4</m:t>
                              </m:r>
                            </m:sub>
                          </m:sSub>
                        </m:e>
                      </m:d>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𝑅</m:t>
                      </m:r>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m:t>
                      </m:r>
                      <m:sSub>
                        <m:sSubPr>
                          <m:ctrlPr>
                            <a:rPr kumimoji="1" lang="en-US" altLang="ko-KR" sz="1400" i="1">
                              <a:solidFill>
                                <a:schemeClr val="tx1">
                                  <a:lumMod val="65000"/>
                                  <a:lumOff val="35000"/>
                                </a:schemeClr>
                              </a:solidFill>
                              <a:latin typeface="Cambria Math" panose="02040503050406030204" pitchFamily="18" charset="0"/>
                            </a:rPr>
                          </m:ctrlPr>
                        </m:sSubPr>
                        <m:e>
                          <m:r>
                            <a:rPr kumimoji="1" lang="en-US" altLang="ko-KR" sz="1400" i="1">
                              <a:solidFill>
                                <a:schemeClr val="tx1">
                                  <a:lumMod val="65000"/>
                                  <a:lumOff val="35000"/>
                                </a:schemeClr>
                              </a:solidFill>
                              <a:latin typeface="Cambria Math" charset="0"/>
                            </a:rPr>
                            <m:t>𝜃</m:t>
                          </m:r>
                        </m:e>
                        <m:sub>
                          <m:r>
                            <a:rPr kumimoji="1" lang="en-US" altLang="ko-KR" sz="1400" b="0" i="1" smtClean="0">
                              <a:solidFill>
                                <a:schemeClr val="tx1">
                                  <a:lumMod val="65000"/>
                                  <a:lumOff val="35000"/>
                                </a:schemeClr>
                              </a:solidFill>
                              <a:latin typeface="Cambria Math" panose="02040503050406030204" pitchFamily="18" charset="0"/>
                            </a:rPr>
                            <m:t>4</m:t>
                          </m:r>
                        </m:sub>
                      </m:sSub>
                      <m:r>
                        <a:rPr kumimoji="1" lang="en-US" altLang="ko-KR" sz="1400" b="0" i="1" smtClean="0">
                          <a:solidFill>
                            <a:schemeClr val="tx1">
                              <a:lumMod val="65000"/>
                              <a:lumOff val="35000"/>
                            </a:schemeClr>
                          </a:solidFill>
                          <a:latin typeface="Cambria Math" panose="02040503050406030204" pitchFamily="18" charset="0"/>
                          <a:ea typeface="Cambria Math" panose="02040503050406030204" pitchFamily="18" charset="0"/>
                          <a:cs typeface="Tahoma" panose="020B0604030504040204" pitchFamily="34" charset="0"/>
                        </a:rPr>
                        <m:t>)</m:t>
                      </m:r>
                    </m:oMath>
                  </m:oMathPara>
                </a14:m>
                <a:endParaRPr kumimoji="1" lang="ko-KR" altLang="en-US" sz="1400" dirty="0">
                  <a:solidFill>
                    <a:schemeClr val="tx1">
                      <a:lumMod val="65000"/>
                      <a:lumOff val="35000"/>
                    </a:schemeClr>
                  </a:solidFill>
                  <a:latin typeface="Tahoma" panose="020B0604030504040204" pitchFamily="34" charset="0"/>
                  <a:cs typeface="Tahoma" panose="020B0604030504040204" pitchFamily="34" charset="0"/>
                </a:endParaRPr>
              </a:p>
            </p:txBody>
          </p:sp>
        </mc:Choice>
        <mc:Fallback xmlns="">
          <p:sp>
            <p:nvSpPr>
              <p:cNvPr id="21" name="모서리가 둥근 직사각형 20">
                <a:extLst>
                  <a:ext uri="{FF2B5EF4-FFF2-40B4-BE49-F238E27FC236}">
                    <a16:creationId xmlns:a16="http://schemas.microsoft.com/office/drawing/2014/main" id="{38F12C14-2748-B843-1629-04F181EBE0DC}"/>
                  </a:ext>
                </a:extLst>
              </p:cNvPr>
              <p:cNvSpPr>
                <a:spLocks noRot="1" noChangeAspect="1" noMove="1" noResize="1" noEditPoints="1" noAdjustHandles="1" noChangeArrowheads="1" noChangeShapeType="1" noTextEdit="1"/>
              </p:cNvSpPr>
              <p:nvPr/>
            </p:nvSpPr>
            <p:spPr>
              <a:xfrm>
                <a:off x="407074" y="4809970"/>
                <a:ext cx="1080000" cy="900000"/>
              </a:xfrm>
              <a:prstGeom prst="roundRect">
                <a:avLst/>
              </a:prstGeom>
              <a:blipFill>
                <a:blip r:embed="rId31"/>
                <a:stretch>
                  <a:fillRect t="-1333" b="-4000"/>
                </a:stretch>
              </a:blipFill>
              <a:ln w="38100">
                <a:solidFill>
                  <a:schemeClr val="tx1">
                    <a:lumMod val="65000"/>
                    <a:lumOff val="35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모서리가 둥근 직사각형 21">
                <a:extLst>
                  <a:ext uri="{FF2B5EF4-FFF2-40B4-BE49-F238E27FC236}">
                    <a16:creationId xmlns:a16="http://schemas.microsoft.com/office/drawing/2014/main" id="{5B1673C0-7B39-3A7B-1401-03C5014B16CE}"/>
                  </a:ext>
                </a:extLst>
              </p:cNvPr>
              <p:cNvSpPr/>
              <p:nvPr/>
            </p:nvSpPr>
            <p:spPr>
              <a:xfrm>
                <a:off x="1588979" y="4822728"/>
                <a:ext cx="1080000" cy="900000"/>
              </a:xfrm>
              <a:prstGeom prst="roundRect">
                <a:avLst/>
              </a:prstGeom>
              <a:ln w="38100">
                <a:solidFill>
                  <a:schemeClr val="tx1">
                    <a:lumMod val="65000"/>
                    <a:lumOff val="35000"/>
                  </a:schemeClr>
                </a:solidFill>
              </a:ln>
            </p:spPr>
            <p:txBody>
              <a:bodyPr wrap="square" rtlCol="0" anchor="ctr">
                <a:noAutofit/>
              </a:bodyPr>
              <a:lstStyle/>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Left</a:t>
                </a:r>
              </a:p>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Upper</a:t>
                </a:r>
              </a:p>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Arm</a:t>
                </a:r>
              </a:p>
              <a:p>
                <a:pPr algn="ctr"/>
                <a14:m>
                  <m:oMathPara xmlns:m="http://schemas.openxmlformats.org/officeDocument/2006/math">
                    <m:oMathParaPr>
                      <m:jc m:val="centerGroup"/>
                    </m:oMathParaPr>
                    <m:oMath xmlns:m="http://schemas.openxmlformats.org/officeDocument/2006/math">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𝐼</m:t>
                      </m:r>
                    </m:oMath>
                  </m:oMathPara>
                </a14:m>
                <a:endParaRPr kumimoji="1" lang="ko-KR" altLang="en-US" sz="1400" dirty="0">
                  <a:solidFill>
                    <a:schemeClr val="tx1">
                      <a:lumMod val="65000"/>
                      <a:lumOff val="35000"/>
                    </a:schemeClr>
                  </a:solidFill>
                  <a:latin typeface="Tahoma" panose="020B0604030504040204" pitchFamily="34" charset="0"/>
                  <a:cs typeface="Tahoma" panose="020B0604030504040204" pitchFamily="34" charset="0"/>
                </a:endParaRPr>
              </a:p>
            </p:txBody>
          </p:sp>
        </mc:Choice>
        <mc:Fallback xmlns="">
          <p:sp>
            <p:nvSpPr>
              <p:cNvPr id="22" name="모서리가 둥근 직사각형 21">
                <a:extLst>
                  <a:ext uri="{FF2B5EF4-FFF2-40B4-BE49-F238E27FC236}">
                    <a16:creationId xmlns:a16="http://schemas.microsoft.com/office/drawing/2014/main" id="{5B1673C0-7B39-3A7B-1401-03C5014B16CE}"/>
                  </a:ext>
                </a:extLst>
              </p:cNvPr>
              <p:cNvSpPr>
                <a:spLocks noRot="1" noChangeAspect="1" noMove="1" noResize="1" noEditPoints="1" noAdjustHandles="1" noChangeArrowheads="1" noChangeShapeType="1" noTextEdit="1"/>
              </p:cNvSpPr>
              <p:nvPr/>
            </p:nvSpPr>
            <p:spPr>
              <a:xfrm>
                <a:off x="1588979" y="4822728"/>
                <a:ext cx="1080000" cy="900000"/>
              </a:xfrm>
              <a:prstGeom prst="roundRect">
                <a:avLst/>
              </a:prstGeom>
              <a:blipFill>
                <a:blip r:embed="rId32"/>
                <a:stretch>
                  <a:fillRect t="-1333"/>
                </a:stretch>
              </a:blipFill>
              <a:ln w="38100">
                <a:solidFill>
                  <a:schemeClr val="tx1">
                    <a:lumMod val="65000"/>
                    <a:lumOff val="35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모서리가 둥근 직사각형 24">
                <a:extLst>
                  <a:ext uri="{FF2B5EF4-FFF2-40B4-BE49-F238E27FC236}">
                    <a16:creationId xmlns:a16="http://schemas.microsoft.com/office/drawing/2014/main" id="{E712B0A4-619D-7B4B-A4F5-72EDAD2215DB}"/>
                  </a:ext>
                </a:extLst>
              </p:cNvPr>
              <p:cNvSpPr/>
              <p:nvPr/>
            </p:nvSpPr>
            <p:spPr>
              <a:xfrm>
                <a:off x="2795716" y="4809970"/>
                <a:ext cx="1080000" cy="900000"/>
              </a:xfrm>
              <a:prstGeom prst="roundRect">
                <a:avLst/>
              </a:prstGeom>
              <a:ln w="38100">
                <a:solidFill>
                  <a:schemeClr val="tx1">
                    <a:lumMod val="65000"/>
                    <a:lumOff val="35000"/>
                  </a:schemeClr>
                </a:solidFill>
              </a:ln>
            </p:spPr>
            <p:txBody>
              <a:bodyPr wrap="square" rtlCol="0" anchor="ctr">
                <a:noAutofit/>
              </a:bodyPr>
              <a:lstStyle/>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Right</a:t>
                </a:r>
              </a:p>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Lower</a:t>
                </a:r>
              </a:p>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Arm</a:t>
                </a:r>
              </a:p>
              <a:p>
                <a:pPr algn="ctr"/>
                <a14:m>
                  <m:oMathPara xmlns:m="http://schemas.openxmlformats.org/officeDocument/2006/math">
                    <m:oMathParaPr>
                      <m:jc m:val="centerGroup"/>
                    </m:oMathParaPr>
                    <m:oMath xmlns:m="http://schemas.openxmlformats.org/officeDocument/2006/math">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𝑇</m:t>
                      </m:r>
                      <m:d>
                        <m:dPr>
                          <m:ctrlP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ctrlPr>
                        </m:dPr>
                        <m:e>
                          <m:sSub>
                            <m:sSubPr>
                              <m:ctrlP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ctrlPr>
                            </m:sSubPr>
                            <m:e>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𝑣</m:t>
                              </m:r>
                            </m:e>
                            <m:sub>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6</m:t>
                              </m:r>
                            </m:sub>
                          </m:sSub>
                        </m:e>
                      </m:d>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𝑅</m:t>
                      </m:r>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m:t>
                      </m:r>
                      <m:sSub>
                        <m:sSubPr>
                          <m:ctrlPr>
                            <a:rPr kumimoji="1" lang="en-US" altLang="ko-KR" sz="1400" i="1">
                              <a:solidFill>
                                <a:schemeClr val="tx1">
                                  <a:lumMod val="65000"/>
                                  <a:lumOff val="35000"/>
                                </a:schemeClr>
                              </a:solidFill>
                              <a:latin typeface="Cambria Math" panose="02040503050406030204" pitchFamily="18" charset="0"/>
                            </a:rPr>
                          </m:ctrlPr>
                        </m:sSubPr>
                        <m:e>
                          <m:r>
                            <a:rPr kumimoji="1" lang="en-US" altLang="ko-KR" sz="1400" i="1">
                              <a:solidFill>
                                <a:schemeClr val="tx1">
                                  <a:lumMod val="65000"/>
                                  <a:lumOff val="35000"/>
                                </a:schemeClr>
                              </a:solidFill>
                              <a:latin typeface="Cambria Math" charset="0"/>
                            </a:rPr>
                            <m:t>𝜃</m:t>
                          </m:r>
                        </m:e>
                        <m:sub>
                          <m:r>
                            <a:rPr kumimoji="1" lang="en-US" altLang="ko-KR" sz="1400" b="0" i="1" smtClean="0">
                              <a:solidFill>
                                <a:schemeClr val="tx1">
                                  <a:lumMod val="65000"/>
                                  <a:lumOff val="35000"/>
                                </a:schemeClr>
                              </a:solidFill>
                              <a:latin typeface="Cambria Math" panose="02040503050406030204" pitchFamily="18" charset="0"/>
                            </a:rPr>
                            <m:t>6</m:t>
                          </m:r>
                        </m:sub>
                      </m:sSub>
                      <m:r>
                        <a:rPr kumimoji="1" lang="en-US" altLang="ko-KR" sz="1400" b="0" i="1" smtClean="0">
                          <a:solidFill>
                            <a:schemeClr val="tx1">
                              <a:lumMod val="65000"/>
                              <a:lumOff val="35000"/>
                            </a:schemeClr>
                          </a:solidFill>
                          <a:latin typeface="Cambria Math" panose="02040503050406030204" pitchFamily="18" charset="0"/>
                          <a:ea typeface="Cambria Math" panose="02040503050406030204" pitchFamily="18" charset="0"/>
                          <a:cs typeface="Tahoma" panose="020B0604030504040204" pitchFamily="34" charset="0"/>
                        </a:rPr>
                        <m:t>)</m:t>
                      </m:r>
                    </m:oMath>
                  </m:oMathPara>
                </a14:m>
                <a:endParaRPr kumimoji="1" lang="ko-KR" altLang="en-US" sz="1400" dirty="0">
                  <a:solidFill>
                    <a:schemeClr val="tx1">
                      <a:lumMod val="65000"/>
                      <a:lumOff val="35000"/>
                    </a:schemeClr>
                  </a:solidFill>
                  <a:latin typeface="Tahoma" panose="020B0604030504040204" pitchFamily="34" charset="0"/>
                  <a:cs typeface="Tahoma" panose="020B0604030504040204" pitchFamily="34" charset="0"/>
                </a:endParaRPr>
              </a:p>
            </p:txBody>
          </p:sp>
        </mc:Choice>
        <mc:Fallback xmlns="">
          <p:sp>
            <p:nvSpPr>
              <p:cNvPr id="25" name="모서리가 둥근 직사각형 24">
                <a:extLst>
                  <a:ext uri="{FF2B5EF4-FFF2-40B4-BE49-F238E27FC236}">
                    <a16:creationId xmlns:a16="http://schemas.microsoft.com/office/drawing/2014/main" id="{E712B0A4-619D-7B4B-A4F5-72EDAD2215DB}"/>
                  </a:ext>
                </a:extLst>
              </p:cNvPr>
              <p:cNvSpPr>
                <a:spLocks noRot="1" noChangeAspect="1" noMove="1" noResize="1" noEditPoints="1" noAdjustHandles="1" noChangeArrowheads="1" noChangeShapeType="1" noTextEdit="1"/>
              </p:cNvSpPr>
              <p:nvPr/>
            </p:nvSpPr>
            <p:spPr>
              <a:xfrm>
                <a:off x="2795716" y="4809970"/>
                <a:ext cx="1080000" cy="900000"/>
              </a:xfrm>
              <a:prstGeom prst="roundRect">
                <a:avLst/>
              </a:prstGeom>
              <a:blipFill>
                <a:blip r:embed="rId33"/>
                <a:stretch>
                  <a:fillRect t="-1333" b="-4000"/>
                </a:stretch>
              </a:blipFill>
              <a:ln w="38100">
                <a:solidFill>
                  <a:schemeClr val="tx1">
                    <a:lumMod val="65000"/>
                    <a:lumOff val="35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모서리가 둥근 직사각형 25">
                <a:extLst>
                  <a:ext uri="{FF2B5EF4-FFF2-40B4-BE49-F238E27FC236}">
                    <a16:creationId xmlns:a16="http://schemas.microsoft.com/office/drawing/2014/main" id="{F60BD48D-221C-C3D6-6358-432B34CF3AAD}"/>
                  </a:ext>
                </a:extLst>
              </p:cNvPr>
              <p:cNvSpPr/>
              <p:nvPr/>
            </p:nvSpPr>
            <p:spPr>
              <a:xfrm>
                <a:off x="3977621" y="4809970"/>
                <a:ext cx="1080000" cy="900000"/>
              </a:xfrm>
              <a:prstGeom prst="roundRect">
                <a:avLst/>
              </a:prstGeom>
              <a:ln w="38100">
                <a:solidFill>
                  <a:schemeClr val="tx1">
                    <a:lumMod val="65000"/>
                    <a:lumOff val="35000"/>
                  </a:schemeClr>
                </a:solidFill>
              </a:ln>
            </p:spPr>
            <p:txBody>
              <a:bodyPr wrap="square" rtlCol="0" anchor="ctr">
                <a:noAutofit/>
              </a:bodyPr>
              <a:lstStyle/>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Right</a:t>
                </a:r>
              </a:p>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Upper</a:t>
                </a:r>
              </a:p>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Arm</a:t>
                </a:r>
              </a:p>
              <a:p>
                <a:pPr algn="ctr"/>
                <a14:m>
                  <m:oMathPara xmlns:m="http://schemas.openxmlformats.org/officeDocument/2006/math">
                    <m:oMathParaPr>
                      <m:jc m:val="centerGroup"/>
                    </m:oMathParaPr>
                    <m:oMath xmlns:m="http://schemas.openxmlformats.org/officeDocument/2006/math">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𝐼</m:t>
                      </m:r>
                    </m:oMath>
                  </m:oMathPara>
                </a14:m>
                <a:endParaRPr kumimoji="1" lang="ko-KR" altLang="en-US" sz="1400" dirty="0">
                  <a:solidFill>
                    <a:schemeClr val="tx1">
                      <a:lumMod val="65000"/>
                      <a:lumOff val="35000"/>
                    </a:schemeClr>
                  </a:solidFill>
                  <a:latin typeface="Tahoma" panose="020B0604030504040204" pitchFamily="34" charset="0"/>
                  <a:cs typeface="Tahoma" panose="020B0604030504040204" pitchFamily="34" charset="0"/>
                </a:endParaRPr>
              </a:p>
            </p:txBody>
          </p:sp>
        </mc:Choice>
        <mc:Fallback xmlns="">
          <p:sp>
            <p:nvSpPr>
              <p:cNvPr id="26" name="모서리가 둥근 직사각형 25">
                <a:extLst>
                  <a:ext uri="{FF2B5EF4-FFF2-40B4-BE49-F238E27FC236}">
                    <a16:creationId xmlns:a16="http://schemas.microsoft.com/office/drawing/2014/main" id="{F60BD48D-221C-C3D6-6358-432B34CF3AAD}"/>
                  </a:ext>
                </a:extLst>
              </p:cNvPr>
              <p:cNvSpPr>
                <a:spLocks noRot="1" noChangeAspect="1" noMove="1" noResize="1" noEditPoints="1" noAdjustHandles="1" noChangeArrowheads="1" noChangeShapeType="1" noTextEdit="1"/>
              </p:cNvSpPr>
              <p:nvPr/>
            </p:nvSpPr>
            <p:spPr>
              <a:xfrm>
                <a:off x="3977621" y="4809970"/>
                <a:ext cx="1080000" cy="900000"/>
              </a:xfrm>
              <a:prstGeom prst="roundRect">
                <a:avLst/>
              </a:prstGeom>
              <a:blipFill>
                <a:blip r:embed="rId34"/>
                <a:stretch>
                  <a:fillRect t="-1333"/>
                </a:stretch>
              </a:blipFill>
              <a:ln w="38100">
                <a:solidFill>
                  <a:schemeClr val="tx1">
                    <a:lumMod val="65000"/>
                    <a:lumOff val="35000"/>
                  </a:schemeClr>
                </a:solidFill>
              </a:ln>
            </p:spPr>
            <p:txBody>
              <a:bodyPr/>
              <a:lstStyle/>
              <a:p>
                <a:r>
                  <a:rPr lang="ko-KR" altLang="en-US">
                    <a:noFill/>
                  </a:rPr>
                  <a:t> </a:t>
                </a:r>
              </a:p>
            </p:txBody>
          </p:sp>
        </mc:Fallback>
      </mc:AlternateContent>
      <p:cxnSp>
        <p:nvCxnSpPr>
          <p:cNvPr id="36" name="꺾인 연결선[E] 35">
            <a:extLst>
              <a:ext uri="{FF2B5EF4-FFF2-40B4-BE49-F238E27FC236}">
                <a16:creationId xmlns:a16="http://schemas.microsoft.com/office/drawing/2014/main" id="{E89B7F88-9C5D-086D-2281-F55161DD5EFC}"/>
              </a:ext>
            </a:extLst>
          </p:cNvPr>
          <p:cNvCxnSpPr>
            <a:stCxn id="9" idx="2"/>
            <a:endCxn id="11" idx="0"/>
          </p:cNvCxnSpPr>
          <p:nvPr/>
        </p:nvCxnSpPr>
        <p:spPr>
          <a:xfrm rot="5400000">
            <a:off x="3371899" y="1833356"/>
            <a:ext cx="296227" cy="55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7" name="꺾인 연결선[E] 36">
            <a:extLst>
              <a:ext uri="{FF2B5EF4-FFF2-40B4-BE49-F238E27FC236}">
                <a16:creationId xmlns:a16="http://schemas.microsoft.com/office/drawing/2014/main" id="{1678E8CF-6BFA-321B-4512-7A7784E50F5E}"/>
              </a:ext>
            </a:extLst>
          </p:cNvPr>
          <p:cNvCxnSpPr>
            <a:cxnSpLocks/>
            <a:stCxn id="11" idx="2"/>
            <a:endCxn id="12" idx="0"/>
          </p:cNvCxnSpPr>
          <p:nvPr/>
        </p:nvCxnSpPr>
        <p:spPr>
          <a:xfrm rot="5400000">
            <a:off x="2757627" y="2167734"/>
            <a:ext cx="403075" cy="11161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0" name="꺾인 연결선[E] 39">
            <a:extLst>
              <a:ext uri="{FF2B5EF4-FFF2-40B4-BE49-F238E27FC236}">
                <a16:creationId xmlns:a16="http://schemas.microsoft.com/office/drawing/2014/main" id="{FC2BE93F-0C83-009F-A82B-5C289B29DF3D}"/>
              </a:ext>
            </a:extLst>
          </p:cNvPr>
          <p:cNvCxnSpPr>
            <a:cxnSpLocks/>
            <a:stCxn id="12" idx="2"/>
            <a:endCxn id="14" idx="0"/>
          </p:cNvCxnSpPr>
          <p:nvPr/>
        </p:nvCxnSpPr>
        <p:spPr>
          <a:xfrm rot="16200000" flipH="1">
            <a:off x="3639678" y="2228757"/>
            <a:ext cx="389443" cy="286659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6" name="꺾인 연결선[E] 55">
            <a:extLst>
              <a:ext uri="{FF2B5EF4-FFF2-40B4-BE49-F238E27FC236}">
                <a16:creationId xmlns:a16="http://schemas.microsoft.com/office/drawing/2014/main" id="{AA686CCA-771F-1530-CFCF-350140486EC7}"/>
              </a:ext>
            </a:extLst>
          </p:cNvPr>
          <p:cNvCxnSpPr>
            <a:cxnSpLocks/>
            <a:stCxn id="12" idx="2"/>
            <a:endCxn id="20" idx="0"/>
          </p:cNvCxnSpPr>
          <p:nvPr/>
        </p:nvCxnSpPr>
        <p:spPr>
          <a:xfrm rot="16200000" flipH="1">
            <a:off x="2405508" y="3462926"/>
            <a:ext cx="383278" cy="39208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0" name="꺾인 연결선[E] 59">
            <a:extLst>
              <a:ext uri="{FF2B5EF4-FFF2-40B4-BE49-F238E27FC236}">
                <a16:creationId xmlns:a16="http://schemas.microsoft.com/office/drawing/2014/main" id="{FF6AD3A7-1D7A-EE62-CAB0-DAED476C857D}"/>
              </a:ext>
            </a:extLst>
          </p:cNvPr>
          <p:cNvCxnSpPr>
            <a:cxnSpLocks/>
            <a:stCxn id="12" idx="2"/>
            <a:endCxn id="18" idx="0"/>
          </p:cNvCxnSpPr>
          <p:nvPr/>
        </p:nvCxnSpPr>
        <p:spPr>
          <a:xfrm rot="5400000">
            <a:off x="1681093" y="3129128"/>
            <a:ext cx="381806" cy="105821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5" name="꺾인 연결선[E] 74">
            <a:extLst>
              <a:ext uri="{FF2B5EF4-FFF2-40B4-BE49-F238E27FC236}">
                <a16:creationId xmlns:a16="http://schemas.microsoft.com/office/drawing/2014/main" id="{04A06959-8660-1C20-4952-CAE9D1564B8C}"/>
              </a:ext>
            </a:extLst>
          </p:cNvPr>
          <p:cNvCxnSpPr>
            <a:cxnSpLocks/>
            <a:stCxn id="11" idx="2"/>
            <a:endCxn id="15" idx="0"/>
          </p:cNvCxnSpPr>
          <p:nvPr/>
        </p:nvCxnSpPr>
        <p:spPr>
          <a:xfrm rot="16200000" flipH="1">
            <a:off x="4361017" y="1680464"/>
            <a:ext cx="1289937" cy="297752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1" name="꺾인 연결선[E] 80">
            <a:extLst>
              <a:ext uri="{FF2B5EF4-FFF2-40B4-BE49-F238E27FC236}">
                <a16:creationId xmlns:a16="http://schemas.microsoft.com/office/drawing/2014/main" id="{2BA0AE56-4E09-B6EA-AE6B-5B4C3DB100C8}"/>
              </a:ext>
            </a:extLst>
          </p:cNvPr>
          <p:cNvCxnSpPr>
            <a:cxnSpLocks/>
            <a:stCxn id="11" idx="2"/>
            <a:endCxn id="17" idx="0"/>
          </p:cNvCxnSpPr>
          <p:nvPr/>
        </p:nvCxnSpPr>
        <p:spPr>
          <a:xfrm rot="16200000" flipH="1">
            <a:off x="5020472" y="1021008"/>
            <a:ext cx="1288900" cy="4295397"/>
          </a:xfrm>
          <a:prstGeom prst="bentConnector3">
            <a:avLst>
              <a:gd name="adj1" fmla="val 15625"/>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모서리가 둥근 직사각형 90">
                <a:extLst>
                  <a:ext uri="{FF2B5EF4-FFF2-40B4-BE49-F238E27FC236}">
                    <a16:creationId xmlns:a16="http://schemas.microsoft.com/office/drawing/2014/main" id="{46A7CD66-4265-BB42-F0A3-0C3162855905}"/>
                  </a:ext>
                </a:extLst>
              </p:cNvPr>
              <p:cNvSpPr/>
              <p:nvPr/>
            </p:nvSpPr>
            <p:spPr>
              <a:xfrm>
                <a:off x="5159526" y="4802643"/>
                <a:ext cx="1080000" cy="900000"/>
              </a:xfrm>
              <a:prstGeom prst="roundRect">
                <a:avLst/>
              </a:prstGeom>
              <a:ln w="38100">
                <a:solidFill>
                  <a:schemeClr val="tx1">
                    <a:lumMod val="65000"/>
                    <a:lumOff val="35000"/>
                  </a:schemeClr>
                </a:solidFill>
              </a:ln>
            </p:spPr>
            <p:txBody>
              <a:bodyPr wrap="square" rtlCol="0" anchor="ctr">
                <a:noAutofit/>
              </a:bodyPr>
              <a:lstStyle/>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Left</a:t>
                </a:r>
              </a:p>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Lower</a:t>
                </a:r>
              </a:p>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Leg</a:t>
                </a:r>
              </a:p>
              <a:p>
                <a:pPr algn="ctr"/>
                <a14:m>
                  <m:oMathPara xmlns:m="http://schemas.openxmlformats.org/officeDocument/2006/math">
                    <m:oMathParaPr>
                      <m:jc m:val="centerGroup"/>
                    </m:oMathParaPr>
                    <m:oMath xmlns:m="http://schemas.openxmlformats.org/officeDocument/2006/math">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𝑇</m:t>
                      </m:r>
                      <m:d>
                        <m:dPr>
                          <m:ctrlP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ctrlPr>
                        </m:dPr>
                        <m:e>
                          <m:sSub>
                            <m:sSubPr>
                              <m:ctrlP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ctrlPr>
                            </m:sSubPr>
                            <m:e>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𝑣</m:t>
                              </m:r>
                            </m:e>
                            <m:sub>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8</m:t>
                              </m:r>
                            </m:sub>
                          </m:sSub>
                        </m:e>
                      </m:d>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𝑅</m:t>
                      </m:r>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m:t>
                      </m:r>
                      <m:sSub>
                        <m:sSubPr>
                          <m:ctrlPr>
                            <a:rPr kumimoji="1" lang="en-US" altLang="ko-KR" sz="1400" i="1" smtClean="0">
                              <a:solidFill>
                                <a:schemeClr val="tx1">
                                  <a:lumMod val="65000"/>
                                  <a:lumOff val="35000"/>
                                </a:schemeClr>
                              </a:solidFill>
                              <a:latin typeface="Cambria Math" panose="02040503050406030204" pitchFamily="18" charset="0"/>
                            </a:rPr>
                          </m:ctrlPr>
                        </m:sSubPr>
                        <m:e>
                          <m:r>
                            <a:rPr kumimoji="1" lang="en-US" altLang="ko-KR" sz="1400" i="1">
                              <a:solidFill>
                                <a:schemeClr val="tx1">
                                  <a:lumMod val="65000"/>
                                  <a:lumOff val="35000"/>
                                </a:schemeClr>
                              </a:solidFill>
                              <a:latin typeface="Cambria Math" charset="0"/>
                            </a:rPr>
                            <m:t>𝜃</m:t>
                          </m:r>
                        </m:e>
                        <m:sub>
                          <m:r>
                            <a:rPr kumimoji="1" lang="en-US" altLang="ko-KR" sz="1400" b="0" i="1" smtClean="0">
                              <a:solidFill>
                                <a:schemeClr val="tx1">
                                  <a:lumMod val="65000"/>
                                  <a:lumOff val="35000"/>
                                </a:schemeClr>
                              </a:solidFill>
                              <a:latin typeface="Cambria Math" panose="02040503050406030204" pitchFamily="18" charset="0"/>
                            </a:rPr>
                            <m:t>8</m:t>
                          </m:r>
                        </m:sub>
                      </m:sSub>
                      <m:r>
                        <a:rPr kumimoji="1" lang="en-US" altLang="ko-KR" sz="1400" b="0" i="1" smtClean="0">
                          <a:solidFill>
                            <a:schemeClr val="tx1">
                              <a:lumMod val="65000"/>
                              <a:lumOff val="35000"/>
                            </a:schemeClr>
                          </a:solidFill>
                          <a:latin typeface="Cambria Math" panose="02040503050406030204" pitchFamily="18" charset="0"/>
                          <a:ea typeface="Cambria Math" panose="02040503050406030204" pitchFamily="18" charset="0"/>
                          <a:cs typeface="Tahoma" panose="020B0604030504040204" pitchFamily="34" charset="0"/>
                        </a:rPr>
                        <m:t>)</m:t>
                      </m:r>
                    </m:oMath>
                  </m:oMathPara>
                </a14:m>
                <a:endParaRPr kumimoji="1" lang="ko-KR" altLang="en-US" sz="1400" dirty="0">
                  <a:solidFill>
                    <a:schemeClr val="tx1">
                      <a:lumMod val="65000"/>
                      <a:lumOff val="35000"/>
                    </a:schemeClr>
                  </a:solidFill>
                  <a:latin typeface="Tahoma" panose="020B0604030504040204" pitchFamily="34" charset="0"/>
                  <a:cs typeface="Tahoma" panose="020B0604030504040204" pitchFamily="34" charset="0"/>
                </a:endParaRPr>
              </a:p>
            </p:txBody>
          </p:sp>
        </mc:Choice>
        <mc:Fallback xmlns="">
          <p:sp>
            <p:nvSpPr>
              <p:cNvPr id="91" name="모서리가 둥근 직사각형 90">
                <a:extLst>
                  <a:ext uri="{FF2B5EF4-FFF2-40B4-BE49-F238E27FC236}">
                    <a16:creationId xmlns:a16="http://schemas.microsoft.com/office/drawing/2014/main" id="{46A7CD66-4265-BB42-F0A3-0C3162855905}"/>
                  </a:ext>
                </a:extLst>
              </p:cNvPr>
              <p:cNvSpPr>
                <a:spLocks noRot="1" noChangeAspect="1" noMove="1" noResize="1" noEditPoints="1" noAdjustHandles="1" noChangeArrowheads="1" noChangeShapeType="1" noTextEdit="1"/>
              </p:cNvSpPr>
              <p:nvPr/>
            </p:nvSpPr>
            <p:spPr>
              <a:xfrm>
                <a:off x="5159526" y="4802643"/>
                <a:ext cx="1080000" cy="900000"/>
              </a:xfrm>
              <a:prstGeom prst="roundRect">
                <a:avLst/>
              </a:prstGeom>
              <a:blipFill>
                <a:blip r:embed="rId35"/>
                <a:stretch>
                  <a:fillRect t="-1333" b="-4000"/>
                </a:stretch>
              </a:blipFill>
              <a:ln w="38100">
                <a:solidFill>
                  <a:schemeClr val="tx1">
                    <a:lumMod val="65000"/>
                    <a:lumOff val="35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5" name="모서리가 둥근 직사각형 94">
                <a:extLst>
                  <a:ext uri="{FF2B5EF4-FFF2-40B4-BE49-F238E27FC236}">
                    <a16:creationId xmlns:a16="http://schemas.microsoft.com/office/drawing/2014/main" id="{0AEDC141-49CE-B065-19C3-F9CA0A24761C}"/>
                  </a:ext>
                </a:extLst>
              </p:cNvPr>
              <p:cNvSpPr/>
              <p:nvPr/>
            </p:nvSpPr>
            <p:spPr>
              <a:xfrm>
                <a:off x="6341431" y="4815401"/>
                <a:ext cx="1080000" cy="900000"/>
              </a:xfrm>
              <a:prstGeom prst="roundRect">
                <a:avLst/>
              </a:prstGeom>
              <a:ln w="38100">
                <a:solidFill>
                  <a:schemeClr val="tx1">
                    <a:lumMod val="65000"/>
                    <a:lumOff val="35000"/>
                  </a:schemeClr>
                </a:solidFill>
              </a:ln>
            </p:spPr>
            <p:txBody>
              <a:bodyPr wrap="square" rtlCol="0" anchor="ctr">
                <a:noAutofit/>
              </a:bodyPr>
              <a:lstStyle/>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Left</a:t>
                </a:r>
              </a:p>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Upper</a:t>
                </a:r>
              </a:p>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Leg</a:t>
                </a:r>
              </a:p>
              <a:p>
                <a:pPr algn="ctr"/>
                <a14:m>
                  <m:oMathPara xmlns:m="http://schemas.openxmlformats.org/officeDocument/2006/math">
                    <m:oMathParaPr>
                      <m:jc m:val="centerGroup"/>
                    </m:oMathParaPr>
                    <m:oMath xmlns:m="http://schemas.openxmlformats.org/officeDocument/2006/math">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𝐼</m:t>
                      </m:r>
                    </m:oMath>
                  </m:oMathPara>
                </a14:m>
                <a:endParaRPr kumimoji="1" lang="ko-KR" altLang="en-US" sz="1400" dirty="0">
                  <a:solidFill>
                    <a:schemeClr val="tx1">
                      <a:lumMod val="65000"/>
                      <a:lumOff val="35000"/>
                    </a:schemeClr>
                  </a:solidFill>
                  <a:latin typeface="Tahoma" panose="020B0604030504040204" pitchFamily="34" charset="0"/>
                  <a:cs typeface="Tahoma" panose="020B0604030504040204" pitchFamily="34" charset="0"/>
                </a:endParaRPr>
              </a:p>
            </p:txBody>
          </p:sp>
        </mc:Choice>
        <mc:Fallback xmlns="">
          <p:sp>
            <p:nvSpPr>
              <p:cNvPr id="95" name="모서리가 둥근 직사각형 94">
                <a:extLst>
                  <a:ext uri="{FF2B5EF4-FFF2-40B4-BE49-F238E27FC236}">
                    <a16:creationId xmlns:a16="http://schemas.microsoft.com/office/drawing/2014/main" id="{0AEDC141-49CE-B065-19C3-F9CA0A24761C}"/>
                  </a:ext>
                </a:extLst>
              </p:cNvPr>
              <p:cNvSpPr>
                <a:spLocks noRot="1" noChangeAspect="1" noMove="1" noResize="1" noEditPoints="1" noAdjustHandles="1" noChangeArrowheads="1" noChangeShapeType="1" noTextEdit="1"/>
              </p:cNvSpPr>
              <p:nvPr/>
            </p:nvSpPr>
            <p:spPr>
              <a:xfrm>
                <a:off x="6341431" y="4815401"/>
                <a:ext cx="1080000" cy="900000"/>
              </a:xfrm>
              <a:prstGeom prst="roundRect">
                <a:avLst/>
              </a:prstGeom>
              <a:blipFill>
                <a:blip r:embed="rId36"/>
                <a:stretch>
                  <a:fillRect t="-1333"/>
                </a:stretch>
              </a:blipFill>
              <a:ln w="38100">
                <a:solidFill>
                  <a:schemeClr val="tx1">
                    <a:lumMod val="65000"/>
                    <a:lumOff val="35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모서리가 둥근 직사각형 98">
                <a:extLst>
                  <a:ext uri="{FF2B5EF4-FFF2-40B4-BE49-F238E27FC236}">
                    <a16:creationId xmlns:a16="http://schemas.microsoft.com/office/drawing/2014/main" id="{207DA458-8EEA-ABB4-91B8-646EE0596F8F}"/>
                  </a:ext>
                </a:extLst>
              </p:cNvPr>
              <p:cNvSpPr/>
              <p:nvPr/>
            </p:nvSpPr>
            <p:spPr>
              <a:xfrm>
                <a:off x="7548168" y="4802643"/>
                <a:ext cx="1080000" cy="900000"/>
              </a:xfrm>
              <a:prstGeom prst="roundRect">
                <a:avLst/>
              </a:prstGeom>
              <a:ln w="38100">
                <a:solidFill>
                  <a:schemeClr val="tx1">
                    <a:lumMod val="65000"/>
                    <a:lumOff val="35000"/>
                  </a:schemeClr>
                </a:solidFill>
              </a:ln>
            </p:spPr>
            <p:txBody>
              <a:bodyPr wrap="square" rtlCol="0" anchor="ctr">
                <a:noAutofit/>
              </a:bodyPr>
              <a:lstStyle/>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Right</a:t>
                </a:r>
              </a:p>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Lower</a:t>
                </a:r>
              </a:p>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Leg</a:t>
                </a:r>
              </a:p>
              <a:p>
                <a:pPr algn="ctr"/>
                <a14:m>
                  <m:oMathPara xmlns:m="http://schemas.openxmlformats.org/officeDocument/2006/math">
                    <m:oMathParaPr>
                      <m:jc m:val="centerGroup"/>
                    </m:oMathParaPr>
                    <m:oMath xmlns:m="http://schemas.openxmlformats.org/officeDocument/2006/math">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𝑇</m:t>
                      </m:r>
                      <m:d>
                        <m:dPr>
                          <m:ctrlP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ctrlPr>
                        </m:dPr>
                        <m:e>
                          <m:sSub>
                            <m:sSubPr>
                              <m:ctrlP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ctrlPr>
                            </m:sSubPr>
                            <m:e>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𝑣</m:t>
                              </m:r>
                            </m:e>
                            <m:sub>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10</m:t>
                              </m:r>
                            </m:sub>
                          </m:sSub>
                        </m:e>
                      </m:d>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𝑅</m:t>
                      </m:r>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m:t>
                      </m:r>
                      <m:sSub>
                        <m:sSubPr>
                          <m:ctrlPr>
                            <a:rPr kumimoji="1" lang="en-US" altLang="ko-KR" sz="1400" i="1">
                              <a:solidFill>
                                <a:schemeClr val="tx1">
                                  <a:lumMod val="65000"/>
                                  <a:lumOff val="35000"/>
                                </a:schemeClr>
                              </a:solidFill>
                              <a:latin typeface="Cambria Math" panose="02040503050406030204" pitchFamily="18" charset="0"/>
                            </a:rPr>
                          </m:ctrlPr>
                        </m:sSubPr>
                        <m:e>
                          <m:r>
                            <a:rPr kumimoji="1" lang="en-US" altLang="ko-KR" sz="1400" i="1">
                              <a:solidFill>
                                <a:schemeClr val="tx1">
                                  <a:lumMod val="65000"/>
                                  <a:lumOff val="35000"/>
                                </a:schemeClr>
                              </a:solidFill>
                              <a:latin typeface="Cambria Math" charset="0"/>
                            </a:rPr>
                            <m:t>𝜃</m:t>
                          </m:r>
                        </m:e>
                        <m:sub>
                          <m:r>
                            <a:rPr kumimoji="1" lang="en-US" altLang="ko-KR" sz="1400" b="0" i="1" smtClean="0">
                              <a:solidFill>
                                <a:schemeClr val="tx1">
                                  <a:lumMod val="65000"/>
                                  <a:lumOff val="35000"/>
                                </a:schemeClr>
                              </a:solidFill>
                              <a:latin typeface="Cambria Math" panose="02040503050406030204" pitchFamily="18" charset="0"/>
                            </a:rPr>
                            <m:t>10</m:t>
                          </m:r>
                        </m:sub>
                      </m:sSub>
                      <m:r>
                        <a:rPr kumimoji="1" lang="en-US" altLang="ko-KR" sz="1400" b="0" i="1" smtClean="0">
                          <a:solidFill>
                            <a:schemeClr val="tx1">
                              <a:lumMod val="65000"/>
                              <a:lumOff val="35000"/>
                            </a:schemeClr>
                          </a:solidFill>
                          <a:latin typeface="Cambria Math" panose="02040503050406030204" pitchFamily="18" charset="0"/>
                          <a:ea typeface="Cambria Math" panose="02040503050406030204" pitchFamily="18" charset="0"/>
                          <a:cs typeface="Tahoma" panose="020B0604030504040204" pitchFamily="34" charset="0"/>
                        </a:rPr>
                        <m:t>)</m:t>
                      </m:r>
                    </m:oMath>
                  </m:oMathPara>
                </a14:m>
                <a:endParaRPr kumimoji="1" lang="ko-KR" altLang="en-US" sz="1400" dirty="0">
                  <a:solidFill>
                    <a:schemeClr val="tx1">
                      <a:lumMod val="65000"/>
                      <a:lumOff val="35000"/>
                    </a:schemeClr>
                  </a:solidFill>
                  <a:latin typeface="Tahoma" panose="020B0604030504040204" pitchFamily="34" charset="0"/>
                  <a:cs typeface="Tahoma" panose="020B0604030504040204" pitchFamily="34" charset="0"/>
                </a:endParaRPr>
              </a:p>
            </p:txBody>
          </p:sp>
        </mc:Choice>
        <mc:Fallback xmlns="">
          <p:sp>
            <p:nvSpPr>
              <p:cNvPr id="99" name="모서리가 둥근 직사각형 98">
                <a:extLst>
                  <a:ext uri="{FF2B5EF4-FFF2-40B4-BE49-F238E27FC236}">
                    <a16:creationId xmlns:a16="http://schemas.microsoft.com/office/drawing/2014/main" id="{207DA458-8EEA-ABB4-91B8-646EE0596F8F}"/>
                  </a:ext>
                </a:extLst>
              </p:cNvPr>
              <p:cNvSpPr>
                <a:spLocks noRot="1" noChangeAspect="1" noMove="1" noResize="1" noEditPoints="1" noAdjustHandles="1" noChangeArrowheads="1" noChangeShapeType="1" noTextEdit="1"/>
              </p:cNvSpPr>
              <p:nvPr/>
            </p:nvSpPr>
            <p:spPr>
              <a:xfrm>
                <a:off x="7548168" y="4802643"/>
                <a:ext cx="1080000" cy="900000"/>
              </a:xfrm>
              <a:prstGeom prst="roundRect">
                <a:avLst/>
              </a:prstGeom>
              <a:blipFill>
                <a:blip r:embed="rId37"/>
                <a:stretch>
                  <a:fillRect t="-1333" r="-12360" b="-4000"/>
                </a:stretch>
              </a:blipFill>
              <a:ln w="38100">
                <a:solidFill>
                  <a:schemeClr val="tx1">
                    <a:lumMod val="65000"/>
                    <a:lumOff val="35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6" name="모서리가 둥근 직사각형 105">
                <a:extLst>
                  <a:ext uri="{FF2B5EF4-FFF2-40B4-BE49-F238E27FC236}">
                    <a16:creationId xmlns:a16="http://schemas.microsoft.com/office/drawing/2014/main" id="{BEA6999D-5100-ECE0-F556-3A1A9FFF20C4}"/>
                  </a:ext>
                </a:extLst>
              </p:cNvPr>
              <p:cNvSpPr/>
              <p:nvPr/>
            </p:nvSpPr>
            <p:spPr>
              <a:xfrm>
                <a:off x="8730073" y="4802643"/>
                <a:ext cx="1080000" cy="900000"/>
              </a:xfrm>
              <a:prstGeom prst="roundRect">
                <a:avLst/>
              </a:prstGeom>
              <a:ln w="38100">
                <a:solidFill>
                  <a:schemeClr val="tx1">
                    <a:lumMod val="65000"/>
                    <a:lumOff val="35000"/>
                  </a:schemeClr>
                </a:solidFill>
              </a:ln>
            </p:spPr>
            <p:txBody>
              <a:bodyPr wrap="square" rtlCol="0" anchor="ctr">
                <a:noAutofit/>
              </a:bodyPr>
              <a:lstStyle/>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Right</a:t>
                </a:r>
              </a:p>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Upper</a:t>
                </a:r>
              </a:p>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Leg</a:t>
                </a:r>
              </a:p>
              <a:p>
                <a:pPr algn="ctr"/>
                <a14:m>
                  <m:oMathPara xmlns:m="http://schemas.openxmlformats.org/officeDocument/2006/math">
                    <m:oMathParaPr>
                      <m:jc m:val="centerGroup"/>
                    </m:oMathParaPr>
                    <m:oMath xmlns:m="http://schemas.openxmlformats.org/officeDocument/2006/math">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𝐼</m:t>
                      </m:r>
                    </m:oMath>
                  </m:oMathPara>
                </a14:m>
                <a:endParaRPr kumimoji="1" lang="ko-KR" altLang="en-US" sz="1400" dirty="0">
                  <a:solidFill>
                    <a:schemeClr val="tx1">
                      <a:lumMod val="65000"/>
                      <a:lumOff val="35000"/>
                    </a:schemeClr>
                  </a:solidFill>
                  <a:latin typeface="Tahoma" panose="020B0604030504040204" pitchFamily="34" charset="0"/>
                  <a:cs typeface="Tahoma" panose="020B0604030504040204" pitchFamily="34" charset="0"/>
                </a:endParaRPr>
              </a:p>
            </p:txBody>
          </p:sp>
        </mc:Choice>
        <mc:Fallback xmlns="">
          <p:sp>
            <p:nvSpPr>
              <p:cNvPr id="106" name="모서리가 둥근 직사각형 105">
                <a:extLst>
                  <a:ext uri="{FF2B5EF4-FFF2-40B4-BE49-F238E27FC236}">
                    <a16:creationId xmlns:a16="http://schemas.microsoft.com/office/drawing/2014/main" id="{BEA6999D-5100-ECE0-F556-3A1A9FFF20C4}"/>
                  </a:ext>
                </a:extLst>
              </p:cNvPr>
              <p:cNvSpPr>
                <a:spLocks noRot="1" noChangeAspect="1" noMove="1" noResize="1" noEditPoints="1" noAdjustHandles="1" noChangeArrowheads="1" noChangeShapeType="1" noTextEdit="1"/>
              </p:cNvSpPr>
              <p:nvPr/>
            </p:nvSpPr>
            <p:spPr>
              <a:xfrm>
                <a:off x="8730073" y="4802643"/>
                <a:ext cx="1080000" cy="900000"/>
              </a:xfrm>
              <a:prstGeom prst="roundRect">
                <a:avLst/>
              </a:prstGeom>
              <a:blipFill>
                <a:blip r:embed="rId38"/>
                <a:stretch>
                  <a:fillRect t="-1333"/>
                </a:stretch>
              </a:blipFill>
              <a:ln w="38100">
                <a:solidFill>
                  <a:schemeClr val="tx1">
                    <a:lumMod val="65000"/>
                    <a:lumOff val="35000"/>
                  </a:schemeClr>
                </a:solidFill>
              </a:ln>
            </p:spPr>
            <p:txBody>
              <a:bodyPr/>
              <a:lstStyle/>
              <a:p>
                <a:r>
                  <a:rPr lang="ko-KR" altLang="en-US">
                    <a:noFill/>
                  </a:rPr>
                  <a:t> </a:t>
                </a:r>
              </a:p>
            </p:txBody>
          </p:sp>
        </mc:Fallback>
      </mc:AlternateContent>
      <p:cxnSp>
        <p:nvCxnSpPr>
          <p:cNvPr id="107" name="꺾인 연결선[E] 106">
            <a:extLst>
              <a:ext uri="{FF2B5EF4-FFF2-40B4-BE49-F238E27FC236}">
                <a16:creationId xmlns:a16="http://schemas.microsoft.com/office/drawing/2014/main" id="{24E0F8F5-9245-8F86-00B8-4A33F716FAF6}"/>
              </a:ext>
            </a:extLst>
          </p:cNvPr>
          <p:cNvCxnSpPr>
            <a:cxnSpLocks/>
            <a:stCxn id="15" idx="2"/>
            <a:endCxn id="91" idx="0"/>
          </p:cNvCxnSpPr>
          <p:nvPr/>
        </p:nvCxnSpPr>
        <p:spPr>
          <a:xfrm rot="5400000">
            <a:off x="5872912" y="4180808"/>
            <a:ext cx="448449" cy="79522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21" name="꺾인 연결선[E] 120">
            <a:extLst>
              <a:ext uri="{FF2B5EF4-FFF2-40B4-BE49-F238E27FC236}">
                <a16:creationId xmlns:a16="http://schemas.microsoft.com/office/drawing/2014/main" id="{B5CDF970-B50B-D184-B30D-EFCB63404159}"/>
              </a:ext>
            </a:extLst>
          </p:cNvPr>
          <p:cNvCxnSpPr>
            <a:cxnSpLocks/>
            <a:stCxn id="15" idx="2"/>
            <a:endCxn id="95" idx="0"/>
          </p:cNvCxnSpPr>
          <p:nvPr/>
        </p:nvCxnSpPr>
        <p:spPr>
          <a:xfrm rot="16200000" flipH="1">
            <a:off x="6457485" y="4391454"/>
            <a:ext cx="461207" cy="38668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25" name="꺾인 연결선[E] 124">
            <a:extLst>
              <a:ext uri="{FF2B5EF4-FFF2-40B4-BE49-F238E27FC236}">
                <a16:creationId xmlns:a16="http://schemas.microsoft.com/office/drawing/2014/main" id="{9084DB0D-8E21-99A4-2A09-7E622607299D}"/>
              </a:ext>
            </a:extLst>
          </p:cNvPr>
          <p:cNvCxnSpPr>
            <a:cxnSpLocks/>
            <a:stCxn id="17" idx="2"/>
            <a:endCxn id="99" idx="0"/>
          </p:cNvCxnSpPr>
          <p:nvPr/>
        </p:nvCxnSpPr>
        <p:spPr>
          <a:xfrm rot="16200000" flipH="1">
            <a:off x="7725651" y="4440126"/>
            <a:ext cx="449486" cy="27554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29" name="꺾인 연결선[E] 128">
            <a:extLst>
              <a:ext uri="{FF2B5EF4-FFF2-40B4-BE49-F238E27FC236}">
                <a16:creationId xmlns:a16="http://schemas.microsoft.com/office/drawing/2014/main" id="{968EB061-592B-B8A6-9D24-122C983DAE6F}"/>
              </a:ext>
            </a:extLst>
          </p:cNvPr>
          <p:cNvCxnSpPr>
            <a:cxnSpLocks/>
            <a:stCxn id="17" idx="2"/>
            <a:endCxn id="106" idx="0"/>
          </p:cNvCxnSpPr>
          <p:nvPr/>
        </p:nvCxnSpPr>
        <p:spPr>
          <a:xfrm rot="16200000" flipH="1">
            <a:off x="8316604" y="3849174"/>
            <a:ext cx="449486" cy="145745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32" name="꺾인 연결선[E] 131">
            <a:extLst>
              <a:ext uri="{FF2B5EF4-FFF2-40B4-BE49-F238E27FC236}">
                <a16:creationId xmlns:a16="http://schemas.microsoft.com/office/drawing/2014/main" id="{924F45D6-06B5-3D2C-00C6-1FF2187289D4}"/>
              </a:ext>
            </a:extLst>
          </p:cNvPr>
          <p:cNvCxnSpPr>
            <a:cxnSpLocks/>
            <a:stCxn id="20" idx="2"/>
            <a:endCxn id="25" idx="0"/>
          </p:cNvCxnSpPr>
          <p:nvPr/>
        </p:nvCxnSpPr>
        <p:spPr>
          <a:xfrm rot="16200000" flipH="1">
            <a:off x="2854774" y="4329028"/>
            <a:ext cx="419360" cy="54252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35" name="꺾인 연결선[E] 134">
            <a:extLst>
              <a:ext uri="{FF2B5EF4-FFF2-40B4-BE49-F238E27FC236}">
                <a16:creationId xmlns:a16="http://schemas.microsoft.com/office/drawing/2014/main" id="{7880A1BF-ABC8-B423-4AC5-976D2AAFCAA5}"/>
              </a:ext>
            </a:extLst>
          </p:cNvPr>
          <p:cNvCxnSpPr>
            <a:cxnSpLocks/>
            <a:stCxn id="20" idx="2"/>
            <a:endCxn id="26" idx="0"/>
          </p:cNvCxnSpPr>
          <p:nvPr/>
        </p:nvCxnSpPr>
        <p:spPr>
          <a:xfrm rot="16200000" flipH="1">
            <a:off x="3445726" y="3738075"/>
            <a:ext cx="419360" cy="172442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38" name="꺾인 연결선[E] 137">
            <a:extLst>
              <a:ext uri="{FF2B5EF4-FFF2-40B4-BE49-F238E27FC236}">
                <a16:creationId xmlns:a16="http://schemas.microsoft.com/office/drawing/2014/main" id="{DEDC154C-D758-873F-DBF1-2D51BBFBE48D}"/>
              </a:ext>
            </a:extLst>
          </p:cNvPr>
          <p:cNvCxnSpPr>
            <a:cxnSpLocks/>
            <a:stCxn id="18" idx="2"/>
            <a:endCxn id="22" idx="0"/>
          </p:cNvCxnSpPr>
          <p:nvPr/>
        </p:nvCxnSpPr>
        <p:spPr>
          <a:xfrm rot="16200000" flipH="1">
            <a:off x="1519138" y="4212887"/>
            <a:ext cx="433590" cy="78609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41" name="꺾인 연결선[E] 140">
            <a:extLst>
              <a:ext uri="{FF2B5EF4-FFF2-40B4-BE49-F238E27FC236}">
                <a16:creationId xmlns:a16="http://schemas.microsoft.com/office/drawing/2014/main" id="{D7D7F15D-A496-3C4E-DC4D-24CCDA361FD4}"/>
              </a:ext>
            </a:extLst>
          </p:cNvPr>
          <p:cNvCxnSpPr>
            <a:cxnSpLocks/>
            <a:stCxn id="18" idx="2"/>
            <a:endCxn id="21" idx="0"/>
          </p:cNvCxnSpPr>
          <p:nvPr/>
        </p:nvCxnSpPr>
        <p:spPr>
          <a:xfrm rot="5400000">
            <a:off x="934565" y="4401647"/>
            <a:ext cx="420832" cy="39581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모서리가 둥근 직사각형 38">
                <a:extLst>
                  <a:ext uri="{FF2B5EF4-FFF2-40B4-BE49-F238E27FC236}">
                    <a16:creationId xmlns:a16="http://schemas.microsoft.com/office/drawing/2014/main" id="{04584FE3-175A-FA77-E4AB-3CF6AFBBF084}"/>
                  </a:ext>
                </a:extLst>
              </p:cNvPr>
              <p:cNvSpPr/>
              <p:nvPr/>
            </p:nvSpPr>
            <p:spPr>
              <a:xfrm>
                <a:off x="3480672" y="3867107"/>
                <a:ext cx="1080000" cy="540000"/>
              </a:xfrm>
              <a:prstGeom prst="roundRect">
                <a:avLst/>
              </a:prstGeom>
              <a:ln w="38100">
                <a:solidFill>
                  <a:schemeClr val="tx1"/>
                </a:solidFill>
              </a:ln>
            </p:spPr>
            <p:txBody>
              <a:bodyPr wrap="square" rtlCol="0" anchor="ctr">
                <a:noAutofit/>
              </a:bodyPr>
              <a:lstStyle/>
              <a:p>
                <a:pPr algn="ctr"/>
                <a:r>
                  <a:rPr kumimoji="1" lang="en-US" altLang="ko-KR" sz="14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Torso</a:t>
                </a:r>
              </a:p>
              <a:p>
                <a:pPr algn="ctr"/>
                <a14:m>
                  <m:oMathPara xmlns:m="http://schemas.openxmlformats.org/officeDocument/2006/math">
                    <m:oMathParaPr>
                      <m:jc m:val="centerGroup"/>
                    </m:oMathParaPr>
                    <m:oMath xmlns:m="http://schemas.openxmlformats.org/officeDocument/2006/math">
                      <m:r>
                        <a:rPr kumimoji="1" lang="en-US" altLang="ko-KR" sz="1400" b="0" i="1" smtClean="0">
                          <a:solidFill>
                            <a:schemeClr val="tx1">
                              <a:lumMod val="65000"/>
                              <a:lumOff val="35000"/>
                            </a:schemeClr>
                          </a:solidFill>
                          <a:latin typeface="Cambria Math" panose="02040503050406030204" pitchFamily="18" charset="0"/>
                          <a:cs typeface="Tahoma" panose="020B0604030504040204" pitchFamily="34" charset="0"/>
                        </a:rPr>
                        <m:t>𝐼</m:t>
                      </m:r>
                    </m:oMath>
                  </m:oMathPara>
                </a14:m>
                <a:endParaRPr kumimoji="1" lang="ko-KR" altLang="en-US" sz="1400" dirty="0">
                  <a:solidFill>
                    <a:schemeClr val="tx1">
                      <a:lumMod val="65000"/>
                      <a:lumOff val="35000"/>
                    </a:schemeClr>
                  </a:solidFill>
                  <a:latin typeface="Tahoma" panose="020B0604030504040204" pitchFamily="34" charset="0"/>
                  <a:cs typeface="Tahoma" panose="020B0604030504040204" pitchFamily="34" charset="0"/>
                </a:endParaRPr>
              </a:p>
            </p:txBody>
          </p:sp>
        </mc:Choice>
        <mc:Fallback xmlns="">
          <p:sp>
            <p:nvSpPr>
              <p:cNvPr id="39" name="모서리가 둥근 직사각형 38">
                <a:extLst>
                  <a:ext uri="{FF2B5EF4-FFF2-40B4-BE49-F238E27FC236}">
                    <a16:creationId xmlns:a16="http://schemas.microsoft.com/office/drawing/2014/main" id="{04584FE3-175A-FA77-E4AB-3CF6AFBBF084}"/>
                  </a:ext>
                </a:extLst>
              </p:cNvPr>
              <p:cNvSpPr>
                <a:spLocks noRot="1" noChangeAspect="1" noMove="1" noResize="1" noEditPoints="1" noAdjustHandles="1" noChangeArrowheads="1" noChangeShapeType="1" noTextEdit="1"/>
              </p:cNvSpPr>
              <p:nvPr/>
            </p:nvSpPr>
            <p:spPr>
              <a:xfrm>
                <a:off x="3480672" y="3867107"/>
                <a:ext cx="1080000" cy="540000"/>
              </a:xfrm>
              <a:prstGeom prst="roundRect">
                <a:avLst/>
              </a:prstGeom>
              <a:blipFill>
                <a:blip r:embed="rId39"/>
                <a:stretch>
                  <a:fillRect/>
                </a:stretch>
              </a:blipFill>
              <a:ln w="38100">
                <a:solidFill>
                  <a:schemeClr val="tx1"/>
                </a:solidFill>
              </a:ln>
            </p:spPr>
            <p:txBody>
              <a:bodyPr/>
              <a:lstStyle/>
              <a:p>
                <a:r>
                  <a:rPr lang="ko-KR" altLang="en-US">
                    <a:noFill/>
                  </a:rPr>
                  <a:t> </a:t>
                </a:r>
              </a:p>
            </p:txBody>
          </p:sp>
        </mc:Fallback>
      </mc:AlternateContent>
      <p:cxnSp>
        <p:nvCxnSpPr>
          <p:cNvPr id="53" name="꺾인 연결선[E] 52">
            <a:extLst>
              <a:ext uri="{FF2B5EF4-FFF2-40B4-BE49-F238E27FC236}">
                <a16:creationId xmlns:a16="http://schemas.microsoft.com/office/drawing/2014/main" id="{68AC70F5-9247-79DE-95D7-2B6FA77A0202}"/>
              </a:ext>
            </a:extLst>
          </p:cNvPr>
          <p:cNvCxnSpPr>
            <a:cxnSpLocks/>
            <a:stCxn id="12" idx="2"/>
            <a:endCxn id="39" idx="0"/>
          </p:cNvCxnSpPr>
          <p:nvPr/>
        </p:nvCxnSpPr>
        <p:spPr>
          <a:xfrm rot="16200000" flipH="1">
            <a:off x="3011000" y="2857434"/>
            <a:ext cx="399775" cy="161956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417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Simple Character Model (3/3)</a:t>
            </a:r>
            <a:endParaRPr kumimoji="1"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562606" y="1374989"/>
                <a:ext cx="6120680" cy="4286259"/>
              </a:xfrm>
            </p:spPr>
            <p:txBody>
              <a:bodyPr/>
              <a:lstStyle/>
              <a:p>
                <a:r>
                  <a:rPr lang="en-US" altLang="ko-KR" dirty="0"/>
                  <a:t>Key frame animation: </a:t>
                </a:r>
                <a:r>
                  <a:rPr kumimoji="1" lang="en-US" altLang="ko-KR" dirty="0"/>
                  <a:t>using the sequences for </a:t>
                </a:r>
              </a:p>
              <a:p>
                <a:pPr lvl="1"/>
                <a:r>
                  <a:rPr kumimoji="1" lang="en-US" altLang="ko-KR" dirty="0"/>
                  <a:t>The joint angles </a:t>
                </a:r>
                <a14:m>
                  <m:oMath xmlns:m="http://schemas.openxmlformats.org/officeDocument/2006/math">
                    <m:sSub>
                      <m:sSubPr>
                        <m:ctrlPr>
                          <a:rPr kumimoji="1" lang="en-US" altLang="ko-KR" i="1">
                            <a:latin typeface="Cambria Math" panose="02040503050406030204" pitchFamily="18" charset="0"/>
                          </a:rPr>
                        </m:ctrlPr>
                      </m:sSubPr>
                      <m:e>
                        <m:r>
                          <a:rPr kumimoji="1" lang="en-US" altLang="ko-KR" i="1">
                            <a:latin typeface="Cambria Math" charset="0"/>
                          </a:rPr>
                          <m:t>𝜃</m:t>
                        </m:r>
                      </m:e>
                      <m:sub>
                        <m:r>
                          <a:rPr kumimoji="1" lang="en-US" altLang="ko-KR" b="0" i="1" smtClean="0">
                            <a:latin typeface="Cambria Math" panose="02040503050406030204" pitchFamily="18" charset="0"/>
                          </a:rPr>
                          <m:t>1</m:t>
                        </m:r>
                      </m:sub>
                    </m:sSub>
                    <m:r>
                      <a:rPr kumimoji="1" lang="en-US" altLang="ko-KR" i="1">
                        <a:latin typeface="Cambria Math" charset="0"/>
                      </a:rPr>
                      <m:t>,…, </m:t>
                    </m:r>
                    <m:sSub>
                      <m:sSubPr>
                        <m:ctrlPr>
                          <a:rPr kumimoji="1" lang="en-US" altLang="ko-KR" i="1">
                            <a:latin typeface="Cambria Math" panose="02040503050406030204" pitchFamily="18" charset="0"/>
                          </a:rPr>
                        </m:ctrlPr>
                      </m:sSubPr>
                      <m:e>
                        <m:r>
                          <a:rPr kumimoji="1" lang="en-US" altLang="ko-KR" i="1">
                            <a:latin typeface="Cambria Math" charset="0"/>
                          </a:rPr>
                          <m:t>𝜃</m:t>
                        </m:r>
                      </m:e>
                      <m:sub>
                        <m:r>
                          <a:rPr kumimoji="1" lang="en-US" altLang="ko-KR" b="0" i="1" smtClean="0">
                            <a:latin typeface="Cambria Math" panose="02040503050406030204" pitchFamily="18" charset="0"/>
                          </a:rPr>
                          <m:t>10</m:t>
                        </m:r>
                      </m:sub>
                    </m:sSub>
                  </m:oMath>
                </a14:m>
                <a:endParaRPr kumimoji="1" lang="en-US" altLang="ko-KR" dirty="0"/>
              </a:p>
              <a:p>
                <a:pPr lvl="1"/>
                <a:r>
                  <a:rPr lang="en-US" altLang="ko-KR" dirty="0"/>
                  <a:t>Position of the root node: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charset="0"/>
                          </a:rPr>
                          <m:t>𝑣</m:t>
                        </m:r>
                      </m:e>
                      <m:sub>
                        <m:r>
                          <a:rPr lang="en-US" altLang="ko-KR" i="1">
                            <a:latin typeface="Cambria Math" charset="0"/>
                          </a:rPr>
                          <m:t>0</m:t>
                        </m:r>
                      </m:sub>
                    </m:sSub>
                  </m:oMath>
                </a14:m>
                <a:endParaRPr kumimoji="1" lang="en-US" altLang="ko-KR" dirty="0"/>
              </a:p>
              <a:p>
                <a:r>
                  <a:rPr kumimoji="1" lang="en-US" altLang="ko-KR" dirty="0"/>
                  <a:t>Key frame at time </a:t>
                </a:r>
                <a14:m>
                  <m:oMath xmlns:m="http://schemas.openxmlformats.org/officeDocument/2006/math">
                    <m:r>
                      <a:rPr kumimoji="1" lang="en-US" altLang="ko-KR" i="1">
                        <a:latin typeface="Cambria Math" panose="02040503050406030204" pitchFamily="18" charset="0"/>
                      </a:rPr>
                      <m:t>𝑡</m:t>
                    </m:r>
                    <m:r>
                      <a:rPr kumimoji="1" lang="en-US" altLang="ko-KR" b="0" i="0" smtClean="0">
                        <a:latin typeface="Cambria Math" panose="02040503050406030204" pitchFamily="18" charset="0"/>
                      </a:rPr>
                      <m:t>: </m:t>
                    </m:r>
                    <m:sSub>
                      <m:sSubPr>
                        <m:ctrlPr>
                          <a:rPr kumimoji="1" lang="en-US" altLang="ko-KR" b="0" i="1" smtClean="0">
                            <a:latin typeface="Cambria Math" panose="02040503050406030204" pitchFamily="18" charset="0"/>
                          </a:rPr>
                        </m:ctrlPr>
                      </m:sSubPr>
                      <m:e>
                        <m:r>
                          <a:rPr kumimoji="1" lang="en-US" altLang="ko-KR" b="0" i="1" smtClean="0">
                            <a:latin typeface="Cambria Math" panose="02040503050406030204" pitchFamily="18" charset="0"/>
                          </a:rPr>
                          <m:t>𝑓</m:t>
                        </m:r>
                      </m:e>
                      <m:sub>
                        <m:r>
                          <a:rPr kumimoji="1" lang="en-US" altLang="ko-KR" b="0" i="1" smtClean="0">
                            <a:latin typeface="Cambria Math" panose="02040503050406030204" pitchFamily="18" charset="0"/>
                          </a:rPr>
                          <m:t>𝑡</m:t>
                        </m:r>
                      </m:sub>
                    </m:sSub>
                    <m:r>
                      <a:rPr kumimoji="1" lang="en-US" altLang="ko-KR" b="0" i="0" smtClean="0">
                        <a:latin typeface="Cambria Math" panose="02040503050406030204" pitchFamily="18" charset="0"/>
                      </a:rPr>
                      <m:t>=</m:t>
                    </m:r>
                    <m:d>
                      <m:dPr>
                        <m:ctrlPr>
                          <a:rPr kumimoji="1" lang="en-US" altLang="ko-KR" i="1">
                            <a:latin typeface="Cambria Math" panose="02040503050406030204" pitchFamily="18" charset="0"/>
                          </a:rPr>
                        </m:ctrlPr>
                      </m:dPr>
                      <m:e>
                        <m:sSub>
                          <m:sSubPr>
                            <m:ctrlPr>
                              <a:rPr kumimoji="1" lang="en-US" altLang="ko-KR" i="1">
                                <a:latin typeface="Cambria Math" panose="02040503050406030204" pitchFamily="18" charset="0"/>
                              </a:rPr>
                            </m:ctrlPr>
                          </m:sSubPr>
                          <m:e>
                            <m:r>
                              <a:rPr kumimoji="1" lang="en-US" altLang="ko-KR" i="1">
                                <a:latin typeface="Cambria Math" panose="02040503050406030204" pitchFamily="18" charset="0"/>
                              </a:rPr>
                              <m:t>𝑣</m:t>
                            </m:r>
                          </m:e>
                          <m:sub>
                            <m:r>
                              <a:rPr kumimoji="1" lang="en-US" altLang="ko-KR" i="1">
                                <a:latin typeface="Cambria Math" panose="02040503050406030204" pitchFamily="18" charset="0"/>
                              </a:rPr>
                              <m:t>0,</m:t>
                            </m:r>
                            <m:r>
                              <a:rPr kumimoji="1" lang="en-US" altLang="ko-KR" i="1">
                                <a:latin typeface="Cambria Math" panose="02040503050406030204" pitchFamily="18" charset="0"/>
                              </a:rPr>
                              <m:t>𝑡</m:t>
                            </m:r>
                          </m:sub>
                        </m:sSub>
                        <m:r>
                          <a:rPr kumimoji="1" lang="en-US" altLang="ko-KR" i="1">
                            <a:latin typeface="Cambria Math" panose="02040503050406030204" pitchFamily="18" charset="0"/>
                          </a:rPr>
                          <m:t>,</m:t>
                        </m:r>
                        <m:sSub>
                          <m:sSubPr>
                            <m:ctrlPr>
                              <a:rPr kumimoji="1" lang="en-US" altLang="ko-KR" i="1">
                                <a:latin typeface="Cambria Math" panose="02040503050406030204" pitchFamily="18" charset="0"/>
                              </a:rPr>
                            </m:ctrlPr>
                          </m:sSubPr>
                          <m:e>
                            <m:r>
                              <a:rPr kumimoji="1" lang="en-US" altLang="ko-KR" i="1">
                                <a:latin typeface="Cambria Math" charset="0"/>
                              </a:rPr>
                              <m:t>𝜃</m:t>
                            </m:r>
                          </m:e>
                          <m:sub>
                            <m:r>
                              <a:rPr kumimoji="1" lang="en-US" altLang="ko-KR" b="0" i="1" smtClean="0">
                                <a:latin typeface="Cambria Math" panose="02040503050406030204" pitchFamily="18" charset="0"/>
                              </a:rPr>
                              <m:t>1</m:t>
                            </m:r>
                            <m:r>
                              <a:rPr kumimoji="1" lang="en-US" altLang="ko-KR" i="1">
                                <a:latin typeface="Cambria Math" panose="02040503050406030204" pitchFamily="18" charset="0"/>
                              </a:rPr>
                              <m:t>,</m:t>
                            </m:r>
                            <m:r>
                              <a:rPr kumimoji="1" lang="en-US" altLang="ko-KR" i="1">
                                <a:latin typeface="Cambria Math" panose="02040503050406030204" pitchFamily="18" charset="0"/>
                              </a:rPr>
                              <m:t>𝑡</m:t>
                            </m:r>
                          </m:sub>
                        </m:sSub>
                        <m:r>
                          <a:rPr kumimoji="1" lang="en-US" altLang="ko-KR" i="1">
                            <a:latin typeface="Cambria Math" charset="0"/>
                          </a:rPr>
                          <m:t>,…, </m:t>
                        </m:r>
                        <m:sSub>
                          <m:sSubPr>
                            <m:ctrlPr>
                              <a:rPr kumimoji="1" lang="en-US" altLang="ko-KR" i="1">
                                <a:latin typeface="Cambria Math" panose="02040503050406030204" pitchFamily="18" charset="0"/>
                              </a:rPr>
                            </m:ctrlPr>
                          </m:sSubPr>
                          <m:e>
                            <m:r>
                              <a:rPr kumimoji="1" lang="en-US" altLang="ko-KR" i="1">
                                <a:latin typeface="Cambria Math" charset="0"/>
                              </a:rPr>
                              <m:t>𝜃</m:t>
                            </m:r>
                          </m:e>
                          <m:sub>
                            <m:r>
                              <a:rPr kumimoji="1" lang="en-US" altLang="ko-KR" i="1">
                                <a:latin typeface="Cambria Math" panose="02040503050406030204" pitchFamily="18" charset="0"/>
                              </a:rPr>
                              <m:t>10,</m:t>
                            </m:r>
                            <m:r>
                              <a:rPr kumimoji="1" lang="en-US" altLang="ko-KR" i="1">
                                <a:latin typeface="Cambria Math" panose="02040503050406030204" pitchFamily="18" charset="0"/>
                              </a:rPr>
                              <m:t>𝑡</m:t>
                            </m:r>
                          </m:sub>
                        </m:sSub>
                      </m:e>
                    </m:d>
                    <m:r>
                      <a:rPr kumimoji="1" lang="en-US" altLang="ko-KR" b="0" i="1" smtClean="0">
                        <a:latin typeface="Cambria Math" panose="02040503050406030204" pitchFamily="18" charset="0"/>
                      </a:rPr>
                      <m:t> </m:t>
                    </m:r>
                  </m:oMath>
                </a14:m>
                <a:endParaRPr kumimoji="1" lang="en-US" altLang="ko-KR" dirty="0"/>
              </a:p>
              <a:p>
                <a:r>
                  <a:rPr kumimoji="1" lang="en-US" altLang="ko-KR" dirty="0"/>
                  <a:t>Key frames:</a:t>
                </a:r>
              </a:p>
              <a:p>
                <a:pPr lvl="1"/>
                <a14:m>
                  <m:oMath xmlns:m="http://schemas.openxmlformats.org/officeDocument/2006/math">
                    <m:sSub>
                      <m:sSubPr>
                        <m:ctrlPr>
                          <a:rPr kumimoji="1" lang="en-US" altLang="ko-KR" b="0" i="1" smtClean="0">
                            <a:latin typeface="Cambria Math" panose="02040503050406030204" pitchFamily="18" charset="0"/>
                          </a:rPr>
                        </m:ctrlPr>
                      </m:sSubPr>
                      <m:e>
                        <m:r>
                          <a:rPr kumimoji="1" lang="en-US" altLang="ko-KR" b="0" i="1" smtClean="0">
                            <a:latin typeface="Cambria Math" panose="02040503050406030204" pitchFamily="18" charset="0"/>
                          </a:rPr>
                          <m:t>𝑓</m:t>
                        </m:r>
                      </m:e>
                      <m:sub>
                        <m:r>
                          <a:rPr kumimoji="1" lang="en-US" altLang="ko-KR" b="0" i="1" smtClean="0">
                            <a:latin typeface="Cambria Math" panose="02040503050406030204" pitchFamily="18" charset="0"/>
                          </a:rPr>
                          <m:t>0</m:t>
                        </m:r>
                      </m:sub>
                    </m:sSub>
                    <m:r>
                      <a:rPr kumimoji="1" lang="en-US" altLang="ko-KR" b="0" i="0" smtClean="0">
                        <a:latin typeface="Cambria Math" panose="02040503050406030204" pitchFamily="18" charset="0"/>
                      </a:rPr>
                      <m:t>=</m:t>
                    </m:r>
                    <m:d>
                      <m:dPr>
                        <m:ctrlPr>
                          <a:rPr kumimoji="1" lang="en-US" altLang="ko-KR" i="1">
                            <a:latin typeface="Cambria Math" panose="02040503050406030204" pitchFamily="18" charset="0"/>
                          </a:rPr>
                        </m:ctrlPr>
                      </m:dPr>
                      <m:e>
                        <m:sSub>
                          <m:sSubPr>
                            <m:ctrlPr>
                              <a:rPr kumimoji="1" lang="en-US" altLang="ko-KR" i="1">
                                <a:latin typeface="Cambria Math" panose="02040503050406030204" pitchFamily="18" charset="0"/>
                              </a:rPr>
                            </m:ctrlPr>
                          </m:sSubPr>
                          <m:e>
                            <m:r>
                              <a:rPr kumimoji="1" lang="en-US" altLang="ko-KR" i="1">
                                <a:latin typeface="Cambria Math" panose="02040503050406030204" pitchFamily="18" charset="0"/>
                              </a:rPr>
                              <m:t>𝑣</m:t>
                            </m:r>
                          </m:e>
                          <m:sub>
                            <m:r>
                              <a:rPr kumimoji="1" lang="en-US" altLang="ko-KR" i="1">
                                <a:latin typeface="Cambria Math" panose="02040503050406030204" pitchFamily="18" charset="0"/>
                              </a:rPr>
                              <m:t>0,0</m:t>
                            </m:r>
                          </m:sub>
                        </m:sSub>
                        <m:r>
                          <a:rPr kumimoji="1" lang="en-US" altLang="ko-KR" i="1">
                            <a:latin typeface="Cambria Math" panose="02040503050406030204" pitchFamily="18" charset="0"/>
                          </a:rPr>
                          <m:t>,</m:t>
                        </m:r>
                        <m:sSub>
                          <m:sSubPr>
                            <m:ctrlPr>
                              <a:rPr kumimoji="1" lang="en-US" altLang="ko-KR" i="1">
                                <a:latin typeface="Cambria Math" panose="02040503050406030204" pitchFamily="18" charset="0"/>
                              </a:rPr>
                            </m:ctrlPr>
                          </m:sSubPr>
                          <m:e>
                            <m:r>
                              <a:rPr kumimoji="1" lang="en-US" altLang="ko-KR" i="1">
                                <a:latin typeface="Cambria Math" charset="0"/>
                              </a:rPr>
                              <m:t>𝜃</m:t>
                            </m:r>
                          </m:e>
                          <m:sub>
                            <m:r>
                              <a:rPr kumimoji="1" lang="en-US" altLang="ko-KR" b="0" i="1" smtClean="0">
                                <a:latin typeface="Cambria Math" panose="02040503050406030204" pitchFamily="18" charset="0"/>
                              </a:rPr>
                              <m:t>1</m:t>
                            </m:r>
                            <m:r>
                              <a:rPr kumimoji="1" lang="en-US" altLang="ko-KR" i="1">
                                <a:latin typeface="Cambria Math" panose="02040503050406030204" pitchFamily="18" charset="0"/>
                              </a:rPr>
                              <m:t>,0</m:t>
                            </m:r>
                          </m:sub>
                        </m:sSub>
                        <m:r>
                          <a:rPr kumimoji="1" lang="en-US" altLang="ko-KR" i="1">
                            <a:latin typeface="Cambria Math" charset="0"/>
                          </a:rPr>
                          <m:t>,…, </m:t>
                        </m:r>
                        <m:sSub>
                          <m:sSubPr>
                            <m:ctrlPr>
                              <a:rPr kumimoji="1" lang="en-US" altLang="ko-KR" i="1">
                                <a:latin typeface="Cambria Math" panose="02040503050406030204" pitchFamily="18" charset="0"/>
                              </a:rPr>
                            </m:ctrlPr>
                          </m:sSubPr>
                          <m:e>
                            <m:r>
                              <a:rPr kumimoji="1" lang="en-US" altLang="ko-KR" i="1">
                                <a:latin typeface="Cambria Math" charset="0"/>
                              </a:rPr>
                              <m:t>𝜃</m:t>
                            </m:r>
                          </m:e>
                          <m:sub>
                            <m:r>
                              <a:rPr kumimoji="1" lang="en-US" altLang="ko-KR" i="1">
                                <a:latin typeface="Cambria Math" panose="02040503050406030204" pitchFamily="18" charset="0"/>
                              </a:rPr>
                              <m:t>10,0</m:t>
                            </m:r>
                          </m:sub>
                        </m:sSub>
                      </m:e>
                    </m:d>
                  </m:oMath>
                </a14:m>
                <a:endParaRPr kumimoji="1" lang="en-US" altLang="ko-KR" dirty="0"/>
              </a:p>
              <a:p>
                <a:pPr lvl="1"/>
                <a14:m>
                  <m:oMath xmlns:m="http://schemas.openxmlformats.org/officeDocument/2006/math">
                    <m:sSub>
                      <m:sSubPr>
                        <m:ctrlPr>
                          <a:rPr kumimoji="1" lang="en-US" altLang="ko-KR" b="0" i="1" smtClean="0">
                            <a:latin typeface="Cambria Math" panose="02040503050406030204" pitchFamily="18" charset="0"/>
                          </a:rPr>
                        </m:ctrlPr>
                      </m:sSubPr>
                      <m:e>
                        <m:r>
                          <a:rPr kumimoji="1" lang="en-US" altLang="ko-KR" b="0" i="1" smtClean="0">
                            <a:latin typeface="Cambria Math" panose="02040503050406030204" pitchFamily="18" charset="0"/>
                          </a:rPr>
                          <m:t>𝑓</m:t>
                        </m:r>
                      </m:e>
                      <m:sub>
                        <m:r>
                          <a:rPr kumimoji="1" lang="en-US" altLang="ko-KR" b="0" i="1" smtClean="0">
                            <a:latin typeface="Cambria Math" panose="02040503050406030204" pitchFamily="18" charset="0"/>
                          </a:rPr>
                          <m:t>1</m:t>
                        </m:r>
                      </m:sub>
                    </m:sSub>
                    <m:r>
                      <a:rPr kumimoji="1" lang="en-US" altLang="ko-KR" b="0" i="0" smtClean="0">
                        <a:latin typeface="Cambria Math" panose="02040503050406030204" pitchFamily="18" charset="0"/>
                      </a:rPr>
                      <m:t>=</m:t>
                    </m:r>
                    <m:d>
                      <m:dPr>
                        <m:ctrlPr>
                          <a:rPr kumimoji="1" lang="en-US" altLang="ko-KR" i="1">
                            <a:latin typeface="Cambria Math" panose="02040503050406030204" pitchFamily="18" charset="0"/>
                          </a:rPr>
                        </m:ctrlPr>
                      </m:dPr>
                      <m:e>
                        <m:sSub>
                          <m:sSubPr>
                            <m:ctrlPr>
                              <a:rPr kumimoji="1" lang="en-US" altLang="ko-KR" i="1">
                                <a:latin typeface="Cambria Math" panose="02040503050406030204" pitchFamily="18" charset="0"/>
                              </a:rPr>
                            </m:ctrlPr>
                          </m:sSubPr>
                          <m:e>
                            <m:r>
                              <a:rPr kumimoji="1" lang="en-US" altLang="ko-KR" i="1">
                                <a:latin typeface="Cambria Math" panose="02040503050406030204" pitchFamily="18" charset="0"/>
                              </a:rPr>
                              <m:t>𝑣</m:t>
                            </m:r>
                          </m:e>
                          <m:sub>
                            <m:r>
                              <a:rPr kumimoji="1" lang="en-US" altLang="ko-KR" i="1">
                                <a:latin typeface="Cambria Math" panose="02040503050406030204" pitchFamily="18" charset="0"/>
                              </a:rPr>
                              <m:t>0</m:t>
                            </m:r>
                            <m:r>
                              <a:rPr kumimoji="1" lang="en-US" altLang="ko-KR" b="0" i="1" smtClean="0">
                                <a:latin typeface="Cambria Math" panose="02040503050406030204" pitchFamily="18" charset="0"/>
                              </a:rPr>
                              <m:t>,1</m:t>
                            </m:r>
                          </m:sub>
                        </m:sSub>
                        <m:r>
                          <a:rPr kumimoji="1" lang="en-US" altLang="ko-KR" i="1">
                            <a:latin typeface="Cambria Math" panose="02040503050406030204" pitchFamily="18" charset="0"/>
                          </a:rPr>
                          <m:t>,</m:t>
                        </m:r>
                        <m:sSub>
                          <m:sSubPr>
                            <m:ctrlPr>
                              <a:rPr kumimoji="1" lang="en-US" altLang="ko-KR" i="1">
                                <a:latin typeface="Cambria Math" panose="02040503050406030204" pitchFamily="18" charset="0"/>
                              </a:rPr>
                            </m:ctrlPr>
                          </m:sSubPr>
                          <m:e>
                            <m:r>
                              <a:rPr kumimoji="1" lang="en-US" altLang="ko-KR" i="1">
                                <a:latin typeface="Cambria Math" charset="0"/>
                              </a:rPr>
                              <m:t>𝜃</m:t>
                            </m:r>
                          </m:e>
                          <m:sub>
                            <m:r>
                              <a:rPr kumimoji="1" lang="en-US" altLang="ko-KR" b="0" i="1" smtClean="0">
                                <a:latin typeface="Cambria Math" panose="02040503050406030204" pitchFamily="18" charset="0"/>
                              </a:rPr>
                              <m:t>1,1</m:t>
                            </m:r>
                          </m:sub>
                        </m:sSub>
                        <m:r>
                          <a:rPr kumimoji="1" lang="en-US" altLang="ko-KR" i="1">
                            <a:latin typeface="Cambria Math" charset="0"/>
                          </a:rPr>
                          <m:t>,…, </m:t>
                        </m:r>
                        <m:sSub>
                          <m:sSubPr>
                            <m:ctrlPr>
                              <a:rPr kumimoji="1" lang="en-US" altLang="ko-KR" i="1">
                                <a:latin typeface="Cambria Math" panose="02040503050406030204" pitchFamily="18" charset="0"/>
                              </a:rPr>
                            </m:ctrlPr>
                          </m:sSubPr>
                          <m:e>
                            <m:r>
                              <a:rPr kumimoji="1" lang="en-US" altLang="ko-KR" i="1">
                                <a:latin typeface="Cambria Math" charset="0"/>
                              </a:rPr>
                              <m:t>𝜃</m:t>
                            </m:r>
                          </m:e>
                          <m:sub>
                            <m:r>
                              <a:rPr kumimoji="1" lang="en-US" altLang="ko-KR" b="0" i="1" smtClean="0">
                                <a:latin typeface="Cambria Math" panose="02040503050406030204" pitchFamily="18" charset="0"/>
                              </a:rPr>
                              <m:t>10,1</m:t>
                            </m:r>
                          </m:sub>
                        </m:sSub>
                      </m:e>
                    </m:d>
                  </m:oMath>
                </a14:m>
                <a:endParaRPr kumimoji="1" lang="en-US" altLang="ko-KR" dirty="0"/>
              </a:p>
              <a:p>
                <a:pPr lvl="1"/>
                <a:r>
                  <a:rPr kumimoji="1" lang="en-US" altLang="ko-KR" dirty="0"/>
                  <a:t>...</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562606" y="1374989"/>
                <a:ext cx="6120680" cy="4286259"/>
              </a:xfrm>
              <a:blipFill>
                <a:blip r:embed="rId3"/>
                <a:stretch>
                  <a:fillRect l="-828" t="-888"/>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2"/>
          </p:nvPr>
        </p:nvSpPr>
        <p:spPr/>
        <p:txBody>
          <a:bodyPr/>
          <a:lstStyle/>
          <a:p>
            <a:fld id="{B81C3356-60A9-4391-B4BA-980644DD2ECD}" type="slidenum">
              <a:rPr lang="ko-KR" altLang="en-US" smtClean="0"/>
              <a:t>14</a:t>
            </a:fld>
            <a:endParaRPr lang="ko-KR" altLang="en-US"/>
          </a:p>
        </p:txBody>
      </p:sp>
      <p:cxnSp>
        <p:nvCxnSpPr>
          <p:cNvPr id="5" name="직선 연결선[R] 4">
            <a:extLst>
              <a:ext uri="{FF2B5EF4-FFF2-40B4-BE49-F238E27FC236}">
                <a16:creationId xmlns:a16="http://schemas.microsoft.com/office/drawing/2014/main" id="{8110400C-5C63-A063-09E8-815EA20CF768}"/>
              </a:ext>
            </a:extLst>
          </p:cNvPr>
          <p:cNvCxnSpPr/>
          <p:nvPr/>
        </p:nvCxnSpPr>
        <p:spPr>
          <a:xfrm>
            <a:off x="8220001" y="1972660"/>
            <a:ext cx="0" cy="11521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직선 연결선[R] 6">
            <a:extLst>
              <a:ext uri="{FF2B5EF4-FFF2-40B4-BE49-F238E27FC236}">
                <a16:creationId xmlns:a16="http://schemas.microsoft.com/office/drawing/2014/main" id="{CBF9C0B8-ACD8-86FE-5362-F2D906802E0B}"/>
              </a:ext>
            </a:extLst>
          </p:cNvPr>
          <p:cNvCxnSpPr>
            <a:cxnSpLocks/>
          </p:cNvCxnSpPr>
          <p:nvPr/>
        </p:nvCxnSpPr>
        <p:spPr>
          <a:xfrm>
            <a:off x="7800019" y="1574914"/>
            <a:ext cx="412400" cy="3977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직선 연결선[R] 8">
            <a:extLst>
              <a:ext uri="{FF2B5EF4-FFF2-40B4-BE49-F238E27FC236}">
                <a16:creationId xmlns:a16="http://schemas.microsoft.com/office/drawing/2014/main" id="{2F45DF22-5280-50BB-5ABB-84D35BB21D8D}"/>
              </a:ext>
            </a:extLst>
          </p:cNvPr>
          <p:cNvCxnSpPr>
            <a:cxnSpLocks/>
          </p:cNvCxnSpPr>
          <p:nvPr/>
        </p:nvCxnSpPr>
        <p:spPr>
          <a:xfrm flipH="1">
            <a:off x="7503165" y="1972660"/>
            <a:ext cx="716836" cy="4446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R] 10">
            <a:extLst>
              <a:ext uri="{FF2B5EF4-FFF2-40B4-BE49-F238E27FC236}">
                <a16:creationId xmlns:a16="http://schemas.microsoft.com/office/drawing/2014/main" id="{9006EE98-6B63-8D7D-E5CF-45D8955DFBB3}"/>
              </a:ext>
            </a:extLst>
          </p:cNvPr>
          <p:cNvCxnSpPr>
            <a:cxnSpLocks/>
          </p:cNvCxnSpPr>
          <p:nvPr/>
        </p:nvCxnSpPr>
        <p:spPr>
          <a:xfrm flipH="1">
            <a:off x="7216630" y="2434182"/>
            <a:ext cx="288032" cy="561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R] 11">
            <a:extLst>
              <a:ext uri="{FF2B5EF4-FFF2-40B4-BE49-F238E27FC236}">
                <a16:creationId xmlns:a16="http://schemas.microsoft.com/office/drawing/2014/main" id="{DACA5B2C-BF1A-0254-DAD1-09BCD13E8100}"/>
              </a:ext>
            </a:extLst>
          </p:cNvPr>
          <p:cNvCxnSpPr>
            <a:cxnSpLocks/>
          </p:cNvCxnSpPr>
          <p:nvPr/>
        </p:nvCxnSpPr>
        <p:spPr>
          <a:xfrm flipH="1" flipV="1">
            <a:off x="8220001" y="1972660"/>
            <a:ext cx="831313" cy="4053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직선 연결선[R] 13">
            <a:extLst>
              <a:ext uri="{FF2B5EF4-FFF2-40B4-BE49-F238E27FC236}">
                <a16:creationId xmlns:a16="http://schemas.microsoft.com/office/drawing/2014/main" id="{9DF125AC-31C9-2366-6999-D4313807FCEA}"/>
              </a:ext>
            </a:extLst>
          </p:cNvPr>
          <p:cNvCxnSpPr>
            <a:cxnSpLocks/>
          </p:cNvCxnSpPr>
          <p:nvPr/>
        </p:nvCxnSpPr>
        <p:spPr>
          <a:xfrm>
            <a:off x="9051314" y="2384003"/>
            <a:ext cx="216024" cy="561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R] 14">
            <a:extLst>
              <a:ext uri="{FF2B5EF4-FFF2-40B4-BE49-F238E27FC236}">
                <a16:creationId xmlns:a16="http://schemas.microsoft.com/office/drawing/2014/main" id="{94185ED6-886E-DF28-D09F-38CFEC26393B}"/>
              </a:ext>
            </a:extLst>
          </p:cNvPr>
          <p:cNvCxnSpPr>
            <a:cxnSpLocks/>
          </p:cNvCxnSpPr>
          <p:nvPr/>
        </p:nvCxnSpPr>
        <p:spPr>
          <a:xfrm flipH="1">
            <a:off x="7803118" y="3124788"/>
            <a:ext cx="416883" cy="720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R] 16">
            <a:extLst>
              <a:ext uri="{FF2B5EF4-FFF2-40B4-BE49-F238E27FC236}">
                <a16:creationId xmlns:a16="http://schemas.microsoft.com/office/drawing/2014/main" id="{1A05DB28-E471-5C0E-3B9F-0765DF505E0A}"/>
              </a:ext>
            </a:extLst>
          </p:cNvPr>
          <p:cNvCxnSpPr>
            <a:cxnSpLocks/>
          </p:cNvCxnSpPr>
          <p:nvPr/>
        </p:nvCxnSpPr>
        <p:spPr>
          <a:xfrm>
            <a:off x="7803118" y="3844867"/>
            <a:ext cx="0" cy="10801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R] 17">
            <a:extLst>
              <a:ext uri="{FF2B5EF4-FFF2-40B4-BE49-F238E27FC236}">
                <a16:creationId xmlns:a16="http://schemas.microsoft.com/office/drawing/2014/main" id="{197EC36B-EAD6-9442-D867-4DDE0D0A4313}"/>
              </a:ext>
            </a:extLst>
          </p:cNvPr>
          <p:cNvCxnSpPr>
            <a:cxnSpLocks/>
          </p:cNvCxnSpPr>
          <p:nvPr/>
        </p:nvCxnSpPr>
        <p:spPr>
          <a:xfrm>
            <a:off x="8235166" y="3132087"/>
            <a:ext cx="560899" cy="7127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R] 19">
            <a:extLst>
              <a:ext uri="{FF2B5EF4-FFF2-40B4-BE49-F238E27FC236}">
                <a16:creationId xmlns:a16="http://schemas.microsoft.com/office/drawing/2014/main" id="{B21792E5-A7BF-D08E-2CED-A4E8CCE6DED0}"/>
              </a:ext>
            </a:extLst>
          </p:cNvPr>
          <p:cNvCxnSpPr>
            <a:cxnSpLocks/>
          </p:cNvCxnSpPr>
          <p:nvPr/>
        </p:nvCxnSpPr>
        <p:spPr>
          <a:xfrm>
            <a:off x="8796065" y="3844867"/>
            <a:ext cx="0" cy="10801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9F3A98F3-AAF0-D050-D985-5CE951FE1F1F}"/>
              </a:ext>
            </a:extLst>
          </p:cNvPr>
          <p:cNvSpPr/>
          <p:nvPr/>
        </p:nvSpPr>
        <p:spPr>
          <a:xfrm>
            <a:off x="8166235" y="1943966"/>
            <a:ext cx="108000" cy="108000"/>
          </a:xfrm>
          <a:prstGeom prst="ellipse">
            <a:avLst/>
          </a:prstGeom>
          <a:solidFill>
            <a:schemeClr val="bg1">
              <a:lumMod val="6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22" name="타원 21">
            <a:extLst>
              <a:ext uri="{FF2B5EF4-FFF2-40B4-BE49-F238E27FC236}">
                <a16:creationId xmlns:a16="http://schemas.microsoft.com/office/drawing/2014/main" id="{4C8F2E9A-1A89-28EE-FA27-35B06C294D87}"/>
              </a:ext>
            </a:extLst>
          </p:cNvPr>
          <p:cNvSpPr/>
          <p:nvPr/>
        </p:nvSpPr>
        <p:spPr>
          <a:xfrm>
            <a:off x="8997326" y="2337057"/>
            <a:ext cx="108000" cy="108000"/>
          </a:xfrm>
          <a:prstGeom prst="ellipse">
            <a:avLst/>
          </a:prstGeom>
          <a:solidFill>
            <a:schemeClr val="bg1">
              <a:lumMod val="6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25" name="타원 24">
            <a:extLst>
              <a:ext uri="{FF2B5EF4-FFF2-40B4-BE49-F238E27FC236}">
                <a16:creationId xmlns:a16="http://schemas.microsoft.com/office/drawing/2014/main" id="{11616C72-C3D9-05D3-9E3E-A2EC90056E2E}"/>
              </a:ext>
            </a:extLst>
          </p:cNvPr>
          <p:cNvSpPr/>
          <p:nvPr/>
        </p:nvSpPr>
        <p:spPr>
          <a:xfrm>
            <a:off x="8137069" y="3062006"/>
            <a:ext cx="180000" cy="180000"/>
          </a:xfrm>
          <a:prstGeom prst="ellipse">
            <a:avLst/>
          </a:prstGeom>
          <a:solidFill>
            <a:srgbClr val="FF0000"/>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26" name="타원 25">
            <a:extLst>
              <a:ext uri="{FF2B5EF4-FFF2-40B4-BE49-F238E27FC236}">
                <a16:creationId xmlns:a16="http://schemas.microsoft.com/office/drawing/2014/main" id="{6DA5A4D8-398E-7961-9D75-2237919C00BC}"/>
              </a:ext>
            </a:extLst>
          </p:cNvPr>
          <p:cNvSpPr/>
          <p:nvPr/>
        </p:nvSpPr>
        <p:spPr>
          <a:xfrm>
            <a:off x="7767463" y="3790880"/>
            <a:ext cx="108000" cy="108000"/>
          </a:xfrm>
          <a:prstGeom prst="ellipse">
            <a:avLst/>
          </a:prstGeom>
          <a:solidFill>
            <a:schemeClr val="bg1">
              <a:lumMod val="6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27" name="타원 26">
            <a:extLst>
              <a:ext uri="{FF2B5EF4-FFF2-40B4-BE49-F238E27FC236}">
                <a16:creationId xmlns:a16="http://schemas.microsoft.com/office/drawing/2014/main" id="{828E23FD-D325-1B97-D59D-36297151D72D}"/>
              </a:ext>
            </a:extLst>
          </p:cNvPr>
          <p:cNvSpPr/>
          <p:nvPr/>
        </p:nvSpPr>
        <p:spPr>
          <a:xfrm>
            <a:off x="8743519" y="3790880"/>
            <a:ext cx="108000" cy="108000"/>
          </a:xfrm>
          <a:prstGeom prst="ellipse">
            <a:avLst/>
          </a:prstGeom>
          <a:solidFill>
            <a:schemeClr val="bg1">
              <a:lumMod val="6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28" name="타원 27">
            <a:extLst>
              <a:ext uri="{FF2B5EF4-FFF2-40B4-BE49-F238E27FC236}">
                <a16:creationId xmlns:a16="http://schemas.microsoft.com/office/drawing/2014/main" id="{028A3F1B-7D9D-49F4-5D91-12C78F2026FC}"/>
              </a:ext>
            </a:extLst>
          </p:cNvPr>
          <p:cNvSpPr/>
          <p:nvPr/>
        </p:nvSpPr>
        <p:spPr>
          <a:xfrm>
            <a:off x="7749134" y="4870989"/>
            <a:ext cx="108000" cy="108000"/>
          </a:xfrm>
          <a:prstGeom prst="ellipse">
            <a:avLst/>
          </a:prstGeom>
          <a:solidFill>
            <a:schemeClr val="accent6">
              <a:lumMod val="7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29" name="타원 28">
            <a:extLst>
              <a:ext uri="{FF2B5EF4-FFF2-40B4-BE49-F238E27FC236}">
                <a16:creationId xmlns:a16="http://schemas.microsoft.com/office/drawing/2014/main" id="{E2D33F2D-AF8B-8BC7-EDF2-14CE3A80E776}"/>
              </a:ext>
            </a:extLst>
          </p:cNvPr>
          <p:cNvSpPr/>
          <p:nvPr/>
        </p:nvSpPr>
        <p:spPr>
          <a:xfrm>
            <a:off x="8743519" y="4870975"/>
            <a:ext cx="108000" cy="108000"/>
          </a:xfrm>
          <a:prstGeom prst="ellipse">
            <a:avLst/>
          </a:prstGeom>
          <a:solidFill>
            <a:schemeClr val="accent6">
              <a:lumMod val="7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30" name="타원 29">
            <a:extLst>
              <a:ext uri="{FF2B5EF4-FFF2-40B4-BE49-F238E27FC236}">
                <a16:creationId xmlns:a16="http://schemas.microsoft.com/office/drawing/2014/main" id="{BE88A3CC-0CCE-89AF-31B8-8AAD98EF76C9}"/>
              </a:ext>
            </a:extLst>
          </p:cNvPr>
          <p:cNvSpPr/>
          <p:nvPr/>
        </p:nvSpPr>
        <p:spPr>
          <a:xfrm>
            <a:off x="9213338" y="2925160"/>
            <a:ext cx="108000" cy="108000"/>
          </a:xfrm>
          <a:prstGeom prst="ellipse">
            <a:avLst/>
          </a:prstGeom>
          <a:solidFill>
            <a:schemeClr val="accent6">
              <a:lumMod val="7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32" name="타원 31">
            <a:extLst>
              <a:ext uri="{FF2B5EF4-FFF2-40B4-BE49-F238E27FC236}">
                <a16:creationId xmlns:a16="http://schemas.microsoft.com/office/drawing/2014/main" id="{9E42E2C1-8C0B-6A3D-4EA1-58B9D6142CCB}"/>
              </a:ext>
            </a:extLst>
          </p:cNvPr>
          <p:cNvSpPr/>
          <p:nvPr/>
        </p:nvSpPr>
        <p:spPr>
          <a:xfrm>
            <a:off x="7176120" y="2888952"/>
            <a:ext cx="108000" cy="108000"/>
          </a:xfrm>
          <a:prstGeom prst="ellipse">
            <a:avLst/>
          </a:prstGeom>
          <a:solidFill>
            <a:schemeClr val="accent6">
              <a:lumMod val="7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33" name="타원 32">
            <a:extLst>
              <a:ext uri="{FF2B5EF4-FFF2-40B4-BE49-F238E27FC236}">
                <a16:creationId xmlns:a16="http://schemas.microsoft.com/office/drawing/2014/main" id="{09604EFA-451D-A695-49AD-51C66333355B}"/>
              </a:ext>
            </a:extLst>
          </p:cNvPr>
          <p:cNvSpPr/>
          <p:nvPr/>
        </p:nvSpPr>
        <p:spPr>
          <a:xfrm>
            <a:off x="7749134" y="1525578"/>
            <a:ext cx="108000" cy="108000"/>
          </a:xfrm>
          <a:prstGeom prst="ellipse">
            <a:avLst/>
          </a:prstGeom>
          <a:solidFill>
            <a:schemeClr val="accent6">
              <a:lumMod val="7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cxnSp>
        <p:nvCxnSpPr>
          <p:cNvPr id="35" name="직선 화살표 연결선 34">
            <a:extLst>
              <a:ext uri="{FF2B5EF4-FFF2-40B4-BE49-F238E27FC236}">
                <a16:creationId xmlns:a16="http://schemas.microsoft.com/office/drawing/2014/main" id="{86EB3445-3178-9744-FBD3-825FA383A77D}"/>
              </a:ext>
            </a:extLst>
          </p:cNvPr>
          <p:cNvCxnSpPr>
            <a:cxnSpLocks/>
          </p:cNvCxnSpPr>
          <p:nvPr/>
        </p:nvCxnSpPr>
        <p:spPr>
          <a:xfrm flipV="1">
            <a:off x="6816080" y="4099205"/>
            <a:ext cx="555252" cy="4833"/>
          </a:xfrm>
          <a:prstGeom prst="straightConnector1">
            <a:avLst/>
          </a:prstGeom>
          <a:ln>
            <a:solidFill>
              <a:schemeClr val="bg1">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F362042E-1A4C-884B-F208-1B6B1D355AD3}"/>
              </a:ext>
            </a:extLst>
          </p:cNvPr>
          <p:cNvCxnSpPr>
            <a:cxnSpLocks/>
          </p:cNvCxnSpPr>
          <p:nvPr/>
        </p:nvCxnSpPr>
        <p:spPr>
          <a:xfrm flipV="1">
            <a:off x="6888088" y="3264890"/>
            <a:ext cx="0" cy="933343"/>
          </a:xfrm>
          <a:prstGeom prst="straightConnector1">
            <a:avLst/>
          </a:prstGeom>
          <a:ln>
            <a:solidFill>
              <a:schemeClr val="bg1">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35C9C7E5-32E5-87E1-4D67-8CCCB3040F73}"/>
              </a:ext>
            </a:extLst>
          </p:cNvPr>
          <p:cNvCxnSpPr>
            <a:cxnSpLocks/>
            <a:endCxn id="25" idx="2"/>
          </p:cNvCxnSpPr>
          <p:nvPr/>
        </p:nvCxnSpPr>
        <p:spPr>
          <a:xfrm flipV="1">
            <a:off x="6896381" y="3152006"/>
            <a:ext cx="1240688" cy="958152"/>
          </a:xfrm>
          <a:prstGeom prst="straightConnector1">
            <a:avLst/>
          </a:prstGeom>
          <a:ln>
            <a:solidFill>
              <a:schemeClr val="bg1">
                <a:lumMod val="50000"/>
              </a:schemeClr>
            </a:solidFill>
            <a:prstDash val="dash"/>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3221139-91AF-CC9B-6071-756B903B1BA9}"/>
                  </a:ext>
                </a:extLst>
              </p:cNvPr>
              <p:cNvSpPr txBox="1"/>
              <p:nvPr/>
            </p:nvSpPr>
            <p:spPr>
              <a:xfrm>
                <a:off x="7231766" y="3264890"/>
                <a:ext cx="52683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charset="0"/>
                            </a:rPr>
                            <m:t>0</m:t>
                          </m:r>
                        </m:sub>
                      </m:sSub>
                    </m:oMath>
                  </m:oMathPara>
                </a14:m>
                <a:endParaRPr lang="ko-KR" altLang="en-US" sz="1600" dirty="0"/>
              </a:p>
            </p:txBody>
          </p:sp>
        </mc:Choice>
        <mc:Fallback xmlns="">
          <p:sp>
            <p:nvSpPr>
              <p:cNvPr id="38" name="TextBox 37">
                <a:extLst>
                  <a:ext uri="{FF2B5EF4-FFF2-40B4-BE49-F238E27FC236}">
                    <a16:creationId xmlns:a16="http://schemas.microsoft.com/office/drawing/2014/main" id="{B3221139-91AF-CC9B-6071-756B903B1BA9}"/>
                  </a:ext>
                </a:extLst>
              </p:cNvPr>
              <p:cNvSpPr txBox="1">
                <a:spLocks noRot="1" noChangeAspect="1" noMove="1" noResize="1" noEditPoints="1" noAdjustHandles="1" noChangeArrowheads="1" noChangeShapeType="1" noTextEdit="1"/>
              </p:cNvSpPr>
              <p:nvPr/>
            </p:nvSpPr>
            <p:spPr>
              <a:xfrm>
                <a:off x="7231766" y="3264890"/>
                <a:ext cx="526834" cy="338554"/>
              </a:xfrm>
              <a:prstGeom prst="rect">
                <a:avLst/>
              </a:prstGeom>
              <a:blipFill>
                <a:blip r:embed="rId4"/>
                <a:stretch>
                  <a:fillRect b="-3704"/>
                </a:stretch>
              </a:blipFill>
            </p:spPr>
            <p:txBody>
              <a:bodyPr/>
              <a:lstStyle/>
              <a:p>
                <a:r>
                  <a:rPr lang="ko-KR" altLang="en-US">
                    <a:noFill/>
                  </a:rPr>
                  <a:t> </a:t>
                </a:r>
              </a:p>
            </p:txBody>
          </p:sp>
        </mc:Fallback>
      </mc:AlternateContent>
      <p:cxnSp>
        <p:nvCxnSpPr>
          <p:cNvPr id="39" name="직선 화살표 연결선 38">
            <a:extLst>
              <a:ext uri="{FF2B5EF4-FFF2-40B4-BE49-F238E27FC236}">
                <a16:creationId xmlns:a16="http://schemas.microsoft.com/office/drawing/2014/main" id="{1CFE3618-971D-4CD5-30EB-34A012AA339F}"/>
              </a:ext>
            </a:extLst>
          </p:cNvPr>
          <p:cNvCxnSpPr>
            <a:cxnSpLocks/>
            <a:stCxn id="21" idx="4"/>
          </p:cNvCxnSpPr>
          <p:nvPr/>
        </p:nvCxnSpPr>
        <p:spPr>
          <a:xfrm flipH="1" flipV="1">
            <a:off x="8212419" y="1396595"/>
            <a:ext cx="7816" cy="655371"/>
          </a:xfrm>
          <a:prstGeom prst="straightConnector1">
            <a:avLst/>
          </a:prstGeom>
          <a:ln>
            <a:solidFill>
              <a:schemeClr val="bg1">
                <a:lumMod val="50000"/>
              </a:schemeClr>
            </a:solidFill>
            <a:prstDash val="dash"/>
            <a:tailEnd type="stealth" w="med" len="med"/>
          </a:ln>
        </p:spPr>
        <p:style>
          <a:lnRef idx="1">
            <a:schemeClr val="accent1"/>
          </a:lnRef>
          <a:fillRef idx="0">
            <a:schemeClr val="accent1"/>
          </a:fillRef>
          <a:effectRef idx="0">
            <a:schemeClr val="accent1"/>
          </a:effectRef>
          <a:fontRef idx="minor">
            <a:schemeClr val="tx1"/>
          </a:fontRef>
        </p:style>
      </p:cxnSp>
      <p:sp>
        <p:nvSpPr>
          <p:cNvPr id="40" name="호 39">
            <a:extLst>
              <a:ext uri="{FF2B5EF4-FFF2-40B4-BE49-F238E27FC236}">
                <a16:creationId xmlns:a16="http://schemas.microsoft.com/office/drawing/2014/main" id="{7DEA3839-E989-E4AA-1DA8-2AD1866B5100}"/>
              </a:ext>
            </a:extLst>
          </p:cNvPr>
          <p:cNvSpPr/>
          <p:nvPr/>
        </p:nvSpPr>
        <p:spPr>
          <a:xfrm rot="17609094">
            <a:off x="8000598" y="1700770"/>
            <a:ext cx="261543" cy="214374"/>
          </a:xfrm>
          <a:prstGeom prst="arc">
            <a:avLst>
              <a:gd name="adj1" fmla="val 15458181"/>
              <a:gd name="adj2" fmla="val 581600"/>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1FF5A8F-70D1-DB51-42AE-E8A6B664E62F}"/>
                  </a:ext>
                </a:extLst>
              </p:cNvPr>
              <p:cNvSpPr txBox="1"/>
              <p:nvPr/>
            </p:nvSpPr>
            <p:spPr>
              <a:xfrm>
                <a:off x="7848044" y="1380741"/>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b="0" i="1" smtClean="0">
                              <a:latin typeface="Cambria Math" panose="02040503050406030204" pitchFamily="18" charset="0"/>
                            </a:rPr>
                            <m:t>2</m:t>
                          </m:r>
                        </m:sub>
                      </m:sSub>
                    </m:oMath>
                  </m:oMathPara>
                </a14:m>
                <a:endParaRPr lang="ko-KR" altLang="en-US" sz="1600" dirty="0"/>
              </a:p>
            </p:txBody>
          </p:sp>
        </mc:Choice>
        <mc:Fallback xmlns="">
          <p:sp>
            <p:nvSpPr>
              <p:cNvPr id="41" name="TextBox 40">
                <a:extLst>
                  <a:ext uri="{FF2B5EF4-FFF2-40B4-BE49-F238E27FC236}">
                    <a16:creationId xmlns:a16="http://schemas.microsoft.com/office/drawing/2014/main" id="{C1FF5A8F-70D1-DB51-42AE-E8A6B664E62F}"/>
                  </a:ext>
                </a:extLst>
              </p:cNvPr>
              <p:cNvSpPr txBox="1">
                <a:spLocks noRot="1" noChangeAspect="1" noMove="1" noResize="1" noEditPoints="1" noAdjustHandles="1" noChangeArrowheads="1" noChangeShapeType="1" noTextEdit="1"/>
              </p:cNvSpPr>
              <p:nvPr/>
            </p:nvSpPr>
            <p:spPr>
              <a:xfrm>
                <a:off x="7848044" y="1380741"/>
                <a:ext cx="454591" cy="338554"/>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BC67E4D-C78E-AFAF-FC3E-A5350DA9E394}"/>
                  </a:ext>
                </a:extLst>
              </p:cNvPr>
              <p:cNvSpPr txBox="1"/>
              <p:nvPr/>
            </p:nvSpPr>
            <p:spPr>
              <a:xfrm>
                <a:off x="8133334" y="2456250"/>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charset="0"/>
                            </a:rPr>
                            <m:t>1</m:t>
                          </m:r>
                        </m:sub>
                      </m:sSub>
                    </m:oMath>
                  </m:oMathPara>
                </a14:m>
                <a:endParaRPr lang="ko-KR" altLang="en-US" sz="1600" dirty="0"/>
              </a:p>
            </p:txBody>
          </p:sp>
        </mc:Choice>
        <mc:Fallback xmlns="">
          <p:sp>
            <p:nvSpPr>
              <p:cNvPr id="53" name="TextBox 52">
                <a:extLst>
                  <a:ext uri="{FF2B5EF4-FFF2-40B4-BE49-F238E27FC236}">
                    <a16:creationId xmlns:a16="http://schemas.microsoft.com/office/drawing/2014/main" id="{ABC67E4D-C78E-AFAF-FC3E-A5350DA9E394}"/>
                  </a:ext>
                </a:extLst>
              </p:cNvPr>
              <p:cNvSpPr txBox="1">
                <a:spLocks noRot="1" noChangeAspect="1" noMove="1" noResize="1" noEditPoints="1" noAdjustHandles="1" noChangeArrowheads="1" noChangeShapeType="1" noTextEdit="1"/>
              </p:cNvSpPr>
              <p:nvPr/>
            </p:nvSpPr>
            <p:spPr>
              <a:xfrm>
                <a:off x="8133334" y="2456250"/>
                <a:ext cx="455712" cy="338554"/>
              </a:xfrm>
              <a:prstGeom prst="rect">
                <a:avLst/>
              </a:prstGeom>
              <a:blipFill>
                <a:blip r:embed="rId6"/>
                <a:stretch>
                  <a:fillRect b="-37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AE095F5-CF0E-8EFE-AA93-CD1C57E88BF6}"/>
                  </a:ext>
                </a:extLst>
              </p:cNvPr>
              <p:cNvSpPr txBox="1"/>
              <p:nvPr/>
            </p:nvSpPr>
            <p:spPr>
              <a:xfrm>
                <a:off x="7645998" y="2151945"/>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panose="02040503050406030204" pitchFamily="18" charset="0"/>
                            </a:rPr>
                            <m:t>3</m:t>
                          </m:r>
                        </m:sub>
                      </m:sSub>
                    </m:oMath>
                  </m:oMathPara>
                </a14:m>
                <a:endParaRPr lang="ko-KR" altLang="en-US" sz="1600" dirty="0"/>
              </a:p>
            </p:txBody>
          </p:sp>
        </mc:Choice>
        <mc:Fallback xmlns="">
          <p:sp>
            <p:nvSpPr>
              <p:cNvPr id="56" name="TextBox 55">
                <a:extLst>
                  <a:ext uri="{FF2B5EF4-FFF2-40B4-BE49-F238E27FC236}">
                    <a16:creationId xmlns:a16="http://schemas.microsoft.com/office/drawing/2014/main" id="{BAE095F5-CF0E-8EFE-AA93-CD1C57E88BF6}"/>
                  </a:ext>
                </a:extLst>
              </p:cNvPr>
              <p:cNvSpPr txBox="1">
                <a:spLocks noRot="1" noChangeAspect="1" noMove="1" noResize="1" noEditPoints="1" noAdjustHandles="1" noChangeArrowheads="1" noChangeShapeType="1" noTextEdit="1"/>
              </p:cNvSpPr>
              <p:nvPr/>
            </p:nvSpPr>
            <p:spPr>
              <a:xfrm>
                <a:off x="7645998" y="2151945"/>
                <a:ext cx="455712" cy="338554"/>
              </a:xfrm>
              <a:prstGeom prst="rect">
                <a:avLst/>
              </a:prstGeom>
              <a:blipFill>
                <a:blip r:embed="rId7"/>
                <a:stretch>
                  <a:fillRect/>
                </a:stretch>
              </a:blipFill>
            </p:spPr>
            <p:txBody>
              <a:bodyPr/>
              <a:lstStyle/>
              <a:p>
                <a:r>
                  <a:rPr lang="ko-KR" altLang="en-US">
                    <a:noFill/>
                  </a:rPr>
                  <a:t> </a:t>
                </a:r>
              </a:p>
            </p:txBody>
          </p:sp>
        </mc:Fallback>
      </mc:AlternateContent>
      <p:sp>
        <p:nvSpPr>
          <p:cNvPr id="57" name="호 56">
            <a:extLst>
              <a:ext uri="{FF2B5EF4-FFF2-40B4-BE49-F238E27FC236}">
                <a16:creationId xmlns:a16="http://schemas.microsoft.com/office/drawing/2014/main" id="{579B5FA1-F45C-8DD7-96EC-F9385D79B6F9}"/>
              </a:ext>
            </a:extLst>
          </p:cNvPr>
          <p:cNvSpPr/>
          <p:nvPr/>
        </p:nvSpPr>
        <p:spPr>
          <a:xfrm rot="14268218">
            <a:off x="7990639" y="1890430"/>
            <a:ext cx="261543" cy="214374"/>
          </a:xfrm>
          <a:prstGeom prst="arc">
            <a:avLst>
              <a:gd name="adj1" fmla="val 15458181"/>
              <a:gd name="adj2" fmla="val 581600"/>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AFEFB59-4FD3-327C-3873-888F7E97C0D3}"/>
                  </a:ext>
                </a:extLst>
              </p:cNvPr>
              <p:cNvSpPr txBox="1"/>
              <p:nvPr/>
            </p:nvSpPr>
            <p:spPr>
              <a:xfrm>
                <a:off x="7665486" y="1805612"/>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b="0" i="1" smtClean="0">
                              <a:latin typeface="Cambria Math" panose="02040503050406030204" pitchFamily="18" charset="0"/>
                            </a:rPr>
                            <m:t>3</m:t>
                          </m:r>
                        </m:sub>
                      </m:sSub>
                    </m:oMath>
                  </m:oMathPara>
                </a14:m>
                <a:endParaRPr lang="ko-KR" altLang="en-US" sz="1600" dirty="0"/>
              </a:p>
            </p:txBody>
          </p:sp>
        </mc:Choice>
        <mc:Fallback xmlns="">
          <p:sp>
            <p:nvSpPr>
              <p:cNvPr id="59" name="TextBox 58">
                <a:extLst>
                  <a:ext uri="{FF2B5EF4-FFF2-40B4-BE49-F238E27FC236}">
                    <a16:creationId xmlns:a16="http://schemas.microsoft.com/office/drawing/2014/main" id="{0AFEFB59-4FD3-327C-3873-888F7E97C0D3}"/>
                  </a:ext>
                </a:extLst>
              </p:cNvPr>
              <p:cNvSpPr txBox="1">
                <a:spLocks noRot="1" noChangeAspect="1" noMove="1" noResize="1" noEditPoints="1" noAdjustHandles="1" noChangeArrowheads="1" noChangeShapeType="1" noTextEdit="1"/>
              </p:cNvSpPr>
              <p:nvPr/>
            </p:nvSpPr>
            <p:spPr>
              <a:xfrm>
                <a:off x="7665486" y="1805612"/>
                <a:ext cx="454591" cy="338554"/>
              </a:xfrm>
              <a:prstGeom prst="rect">
                <a:avLst/>
              </a:prstGeom>
              <a:blipFill>
                <a:blip r:embed="rId8"/>
                <a:stretch>
                  <a:fillRect b="-37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CC6A292-1008-E95E-B502-1408E910FE64}"/>
                  </a:ext>
                </a:extLst>
              </p:cNvPr>
              <p:cNvSpPr txBox="1"/>
              <p:nvPr/>
            </p:nvSpPr>
            <p:spPr>
              <a:xfrm>
                <a:off x="6979442" y="2524948"/>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b="0" i="1" smtClean="0">
                              <a:latin typeface="Cambria Math" panose="02040503050406030204" pitchFamily="18" charset="0"/>
                            </a:rPr>
                            <m:t>4</m:t>
                          </m:r>
                        </m:sub>
                      </m:sSub>
                    </m:oMath>
                  </m:oMathPara>
                </a14:m>
                <a:endParaRPr lang="ko-KR" altLang="en-US" sz="1600" dirty="0"/>
              </a:p>
            </p:txBody>
          </p:sp>
        </mc:Choice>
        <mc:Fallback xmlns="">
          <p:sp>
            <p:nvSpPr>
              <p:cNvPr id="60" name="TextBox 59">
                <a:extLst>
                  <a:ext uri="{FF2B5EF4-FFF2-40B4-BE49-F238E27FC236}">
                    <a16:creationId xmlns:a16="http://schemas.microsoft.com/office/drawing/2014/main" id="{DCC6A292-1008-E95E-B502-1408E910FE64}"/>
                  </a:ext>
                </a:extLst>
              </p:cNvPr>
              <p:cNvSpPr txBox="1">
                <a:spLocks noRot="1" noChangeAspect="1" noMove="1" noResize="1" noEditPoints="1" noAdjustHandles="1" noChangeArrowheads="1" noChangeShapeType="1" noTextEdit="1"/>
              </p:cNvSpPr>
              <p:nvPr/>
            </p:nvSpPr>
            <p:spPr>
              <a:xfrm>
                <a:off x="6979442" y="2524948"/>
                <a:ext cx="454591" cy="338554"/>
              </a:xfrm>
              <a:prstGeom prst="rect">
                <a:avLst/>
              </a:prstGeom>
              <a:blipFill>
                <a:blip r:embed="rId9"/>
                <a:stretch>
                  <a:fillRect b="-3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94F3515B-7A2A-B058-503C-35D24C6AF893}"/>
                  </a:ext>
                </a:extLst>
              </p:cNvPr>
              <p:cNvSpPr txBox="1"/>
              <p:nvPr/>
            </p:nvSpPr>
            <p:spPr>
              <a:xfrm>
                <a:off x="8158364" y="2022140"/>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b="0" i="1" smtClean="0">
                              <a:latin typeface="Cambria Math" panose="02040503050406030204" pitchFamily="18" charset="0"/>
                            </a:rPr>
                            <m:t>5</m:t>
                          </m:r>
                        </m:sub>
                      </m:sSub>
                    </m:oMath>
                  </m:oMathPara>
                </a14:m>
                <a:endParaRPr lang="ko-KR" altLang="en-US" sz="1600" dirty="0"/>
              </a:p>
            </p:txBody>
          </p:sp>
        </mc:Choice>
        <mc:Fallback xmlns="">
          <p:sp>
            <p:nvSpPr>
              <p:cNvPr id="61" name="TextBox 60">
                <a:extLst>
                  <a:ext uri="{FF2B5EF4-FFF2-40B4-BE49-F238E27FC236}">
                    <a16:creationId xmlns:a16="http://schemas.microsoft.com/office/drawing/2014/main" id="{94F3515B-7A2A-B058-503C-35D24C6AF893}"/>
                  </a:ext>
                </a:extLst>
              </p:cNvPr>
              <p:cNvSpPr txBox="1">
                <a:spLocks noRot="1" noChangeAspect="1" noMove="1" noResize="1" noEditPoints="1" noAdjustHandles="1" noChangeArrowheads="1" noChangeShapeType="1" noTextEdit="1"/>
              </p:cNvSpPr>
              <p:nvPr/>
            </p:nvSpPr>
            <p:spPr>
              <a:xfrm>
                <a:off x="8158364" y="2022140"/>
                <a:ext cx="454591" cy="338554"/>
              </a:xfrm>
              <a:prstGeom prst="rect">
                <a:avLst/>
              </a:prstGeom>
              <a:blipFill>
                <a:blip r:embed="rId10"/>
                <a:stretch>
                  <a:fillRect b="-3704"/>
                </a:stretch>
              </a:blipFill>
            </p:spPr>
            <p:txBody>
              <a:bodyPr/>
              <a:lstStyle/>
              <a:p>
                <a:r>
                  <a:rPr lang="ko-KR" altLang="en-US">
                    <a:noFill/>
                  </a:rPr>
                  <a:t> </a:t>
                </a:r>
              </a:p>
            </p:txBody>
          </p:sp>
        </mc:Fallback>
      </mc:AlternateContent>
      <p:sp>
        <p:nvSpPr>
          <p:cNvPr id="63" name="호 62">
            <a:extLst>
              <a:ext uri="{FF2B5EF4-FFF2-40B4-BE49-F238E27FC236}">
                <a16:creationId xmlns:a16="http://schemas.microsoft.com/office/drawing/2014/main" id="{B0DB51E0-AEF5-249A-4A8B-23CC2288F3DE}"/>
              </a:ext>
            </a:extLst>
          </p:cNvPr>
          <p:cNvSpPr/>
          <p:nvPr/>
        </p:nvSpPr>
        <p:spPr>
          <a:xfrm rot="11677828">
            <a:off x="7255428" y="2539138"/>
            <a:ext cx="235453" cy="151402"/>
          </a:xfrm>
          <a:prstGeom prst="arc">
            <a:avLst>
              <a:gd name="adj1" fmla="val 15458181"/>
              <a:gd name="adj2" fmla="val 581600"/>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cxnSp>
        <p:nvCxnSpPr>
          <p:cNvPr id="64" name="직선 화살표 연결선 63">
            <a:extLst>
              <a:ext uri="{FF2B5EF4-FFF2-40B4-BE49-F238E27FC236}">
                <a16:creationId xmlns:a16="http://schemas.microsoft.com/office/drawing/2014/main" id="{190F28BC-6B61-825A-D4F1-00E1727A0CF3}"/>
              </a:ext>
            </a:extLst>
          </p:cNvPr>
          <p:cNvCxnSpPr>
            <a:cxnSpLocks/>
          </p:cNvCxnSpPr>
          <p:nvPr/>
        </p:nvCxnSpPr>
        <p:spPr>
          <a:xfrm flipH="1">
            <a:off x="6878347" y="2415284"/>
            <a:ext cx="637941" cy="354448"/>
          </a:xfrm>
          <a:prstGeom prst="straightConnector1">
            <a:avLst/>
          </a:prstGeom>
          <a:ln>
            <a:solidFill>
              <a:schemeClr val="bg1">
                <a:lumMod val="50000"/>
              </a:schemeClr>
            </a:solidFill>
            <a:prstDash val="dash"/>
            <a:tailEnd type="stealth" w="med" len="med"/>
          </a:ln>
        </p:spPr>
        <p:style>
          <a:lnRef idx="1">
            <a:schemeClr val="accent1"/>
          </a:lnRef>
          <a:fillRef idx="0">
            <a:schemeClr val="accent1"/>
          </a:fillRef>
          <a:effectRef idx="0">
            <a:schemeClr val="accent1"/>
          </a:effectRef>
          <a:fontRef idx="minor">
            <a:schemeClr val="tx1"/>
          </a:fontRef>
        </p:style>
      </p:cxnSp>
      <p:sp>
        <p:nvSpPr>
          <p:cNvPr id="65" name="타원 64">
            <a:extLst>
              <a:ext uri="{FF2B5EF4-FFF2-40B4-BE49-F238E27FC236}">
                <a16:creationId xmlns:a16="http://schemas.microsoft.com/office/drawing/2014/main" id="{8B4621F6-F348-A1EE-C75D-FD658EB9499F}"/>
              </a:ext>
            </a:extLst>
          </p:cNvPr>
          <p:cNvSpPr/>
          <p:nvPr/>
        </p:nvSpPr>
        <p:spPr>
          <a:xfrm>
            <a:off x="7452895" y="2378438"/>
            <a:ext cx="108000" cy="108000"/>
          </a:xfrm>
          <a:prstGeom prst="ellipse">
            <a:avLst/>
          </a:prstGeom>
          <a:solidFill>
            <a:schemeClr val="bg1">
              <a:lumMod val="65000"/>
            </a:schemeClr>
          </a:solidFill>
          <a:ln>
            <a:solidFill>
              <a:schemeClr val="tx1"/>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3EFAD34-B851-2F53-1727-85B9A87B08F3}"/>
                  </a:ext>
                </a:extLst>
              </p:cNvPr>
              <p:cNvSpPr txBox="1"/>
              <p:nvPr/>
            </p:nvSpPr>
            <p:spPr>
              <a:xfrm>
                <a:off x="8493313" y="1891071"/>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panose="02040503050406030204" pitchFamily="18" charset="0"/>
                            </a:rPr>
                            <m:t>5</m:t>
                          </m:r>
                        </m:sub>
                      </m:sSub>
                    </m:oMath>
                  </m:oMathPara>
                </a14:m>
                <a:endParaRPr lang="ko-KR" altLang="en-US" sz="1600" dirty="0"/>
              </a:p>
            </p:txBody>
          </p:sp>
        </mc:Choice>
        <mc:Fallback xmlns="">
          <p:sp>
            <p:nvSpPr>
              <p:cNvPr id="67" name="TextBox 66">
                <a:extLst>
                  <a:ext uri="{FF2B5EF4-FFF2-40B4-BE49-F238E27FC236}">
                    <a16:creationId xmlns:a16="http://schemas.microsoft.com/office/drawing/2014/main" id="{83EFAD34-B851-2F53-1727-85B9A87B08F3}"/>
                  </a:ext>
                </a:extLst>
              </p:cNvPr>
              <p:cNvSpPr txBox="1">
                <a:spLocks noRot="1" noChangeAspect="1" noMove="1" noResize="1" noEditPoints="1" noAdjustHandles="1" noChangeArrowheads="1" noChangeShapeType="1" noTextEdit="1"/>
              </p:cNvSpPr>
              <p:nvPr/>
            </p:nvSpPr>
            <p:spPr>
              <a:xfrm>
                <a:off x="8493313" y="1891071"/>
                <a:ext cx="455712" cy="338554"/>
              </a:xfrm>
              <a:prstGeom prst="rect">
                <a:avLst/>
              </a:prstGeom>
              <a:blipFill>
                <a:blip r:embed="rId11"/>
                <a:stretch>
                  <a:fillRect b="-3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5A270AE-C7C8-7B28-2B55-EE47AC801195}"/>
                  </a:ext>
                </a:extLst>
              </p:cNvPr>
              <p:cNvSpPr txBox="1"/>
              <p:nvPr/>
            </p:nvSpPr>
            <p:spPr>
              <a:xfrm>
                <a:off x="7222600" y="2673934"/>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panose="02040503050406030204" pitchFamily="18" charset="0"/>
                            </a:rPr>
                            <m:t>4</m:t>
                          </m:r>
                        </m:sub>
                      </m:sSub>
                    </m:oMath>
                  </m:oMathPara>
                </a14:m>
                <a:endParaRPr lang="ko-KR" altLang="en-US" sz="1600" dirty="0"/>
              </a:p>
            </p:txBody>
          </p:sp>
        </mc:Choice>
        <mc:Fallback xmlns="">
          <p:sp>
            <p:nvSpPr>
              <p:cNvPr id="68" name="TextBox 67">
                <a:extLst>
                  <a:ext uri="{FF2B5EF4-FFF2-40B4-BE49-F238E27FC236}">
                    <a16:creationId xmlns:a16="http://schemas.microsoft.com/office/drawing/2014/main" id="{05A270AE-C7C8-7B28-2B55-EE47AC801195}"/>
                  </a:ext>
                </a:extLst>
              </p:cNvPr>
              <p:cNvSpPr txBox="1">
                <a:spLocks noRot="1" noChangeAspect="1" noMove="1" noResize="1" noEditPoints="1" noAdjustHandles="1" noChangeArrowheads="1" noChangeShapeType="1" noTextEdit="1"/>
              </p:cNvSpPr>
              <p:nvPr/>
            </p:nvSpPr>
            <p:spPr>
              <a:xfrm>
                <a:off x="7222600" y="2673934"/>
                <a:ext cx="455712" cy="338554"/>
              </a:xfrm>
              <a:prstGeom prst="rect">
                <a:avLst/>
              </a:prstGeom>
              <a:blipFill>
                <a:blip r:embed="rId12"/>
                <a:stretch>
                  <a:fillRect/>
                </a:stretch>
              </a:blipFill>
            </p:spPr>
            <p:txBody>
              <a:bodyPr/>
              <a:lstStyle/>
              <a:p>
                <a:r>
                  <a:rPr lang="ko-KR" altLang="en-US">
                    <a:noFill/>
                  </a:rPr>
                  <a:t> </a:t>
                </a:r>
              </a:p>
            </p:txBody>
          </p:sp>
        </mc:Fallback>
      </mc:AlternateContent>
      <p:sp>
        <p:nvSpPr>
          <p:cNvPr id="69" name="호 68">
            <a:extLst>
              <a:ext uri="{FF2B5EF4-FFF2-40B4-BE49-F238E27FC236}">
                <a16:creationId xmlns:a16="http://schemas.microsoft.com/office/drawing/2014/main" id="{F68F4CF9-CE49-D5A3-DAA1-46A4BE4D9698}"/>
              </a:ext>
            </a:extLst>
          </p:cNvPr>
          <p:cNvSpPr/>
          <p:nvPr/>
        </p:nvSpPr>
        <p:spPr>
          <a:xfrm rot="17609094">
            <a:off x="8079544" y="1870441"/>
            <a:ext cx="270160" cy="268636"/>
          </a:xfrm>
          <a:prstGeom prst="arc">
            <a:avLst>
              <a:gd name="adj1" fmla="val 5017172"/>
              <a:gd name="adj2" fmla="val 20556423"/>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7D271FD-DF52-0E49-8B04-FA3FF5B278CA}"/>
                  </a:ext>
                </a:extLst>
              </p:cNvPr>
              <p:cNvSpPr txBox="1"/>
              <p:nvPr/>
            </p:nvSpPr>
            <p:spPr>
              <a:xfrm>
                <a:off x="9067251" y="2470900"/>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panose="02040503050406030204" pitchFamily="18" charset="0"/>
                            </a:rPr>
                            <m:t>6</m:t>
                          </m:r>
                        </m:sub>
                      </m:sSub>
                    </m:oMath>
                  </m:oMathPara>
                </a14:m>
                <a:endParaRPr lang="ko-KR" altLang="en-US" sz="1600" dirty="0"/>
              </a:p>
            </p:txBody>
          </p:sp>
        </mc:Choice>
        <mc:Fallback xmlns="">
          <p:sp>
            <p:nvSpPr>
              <p:cNvPr id="70" name="TextBox 69">
                <a:extLst>
                  <a:ext uri="{FF2B5EF4-FFF2-40B4-BE49-F238E27FC236}">
                    <a16:creationId xmlns:a16="http://schemas.microsoft.com/office/drawing/2014/main" id="{C7D271FD-DF52-0E49-8B04-FA3FF5B278CA}"/>
                  </a:ext>
                </a:extLst>
              </p:cNvPr>
              <p:cNvSpPr txBox="1">
                <a:spLocks noRot="1" noChangeAspect="1" noMove="1" noResize="1" noEditPoints="1" noAdjustHandles="1" noChangeArrowheads="1" noChangeShapeType="1" noTextEdit="1"/>
              </p:cNvSpPr>
              <p:nvPr/>
            </p:nvSpPr>
            <p:spPr>
              <a:xfrm>
                <a:off x="9067251" y="2470900"/>
                <a:ext cx="455712" cy="338554"/>
              </a:xfrm>
              <a:prstGeom prst="rect">
                <a:avLst/>
              </a:prstGeom>
              <a:blipFill>
                <a:blip r:embed="rId13"/>
                <a:stretch>
                  <a:fillRect/>
                </a:stretch>
              </a:blipFill>
            </p:spPr>
            <p:txBody>
              <a:bodyPr/>
              <a:lstStyle/>
              <a:p>
                <a:r>
                  <a:rPr lang="ko-KR" altLang="en-US">
                    <a:noFill/>
                  </a:rPr>
                  <a:t> </a:t>
                </a:r>
              </a:p>
            </p:txBody>
          </p:sp>
        </mc:Fallback>
      </mc:AlternateContent>
      <p:cxnSp>
        <p:nvCxnSpPr>
          <p:cNvPr id="71" name="직선 화살표 연결선 70">
            <a:extLst>
              <a:ext uri="{FF2B5EF4-FFF2-40B4-BE49-F238E27FC236}">
                <a16:creationId xmlns:a16="http://schemas.microsoft.com/office/drawing/2014/main" id="{A5B8F6B7-86BD-18C8-5234-38D096AD414C}"/>
              </a:ext>
            </a:extLst>
          </p:cNvPr>
          <p:cNvCxnSpPr>
            <a:cxnSpLocks/>
          </p:cNvCxnSpPr>
          <p:nvPr/>
        </p:nvCxnSpPr>
        <p:spPr>
          <a:xfrm>
            <a:off x="9105326" y="2417180"/>
            <a:ext cx="503734" cy="230796"/>
          </a:xfrm>
          <a:prstGeom prst="straightConnector1">
            <a:avLst/>
          </a:prstGeom>
          <a:ln>
            <a:solidFill>
              <a:schemeClr val="bg1">
                <a:lumMod val="50000"/>
              </a:schemeClr>
            </a:solidFill>
            <a:prstDash val="dash"/>
            <a:tailEnd type="stealth" w="med" len="med"/>
          </a:ln>
        </p:spPr>
        <p:style>
          <a:lnRef idx="1">
            <a:schemeClr val="accent1"/>
          </a:lnRef>
          <a:fillRef idx="0">
            <a:schemeClr val="accent1"/>
          </a:fillRef>
          <a:effectRef idx="0">
            <a:schemeClr val="accent1"/>
          </a:effectRef>
          <a:fontRef idx="minor">
            <a:schemeClr val="tx1"/>
          </a:fontRef>
        </p:style>
      </p:cxnSp>
      <p:sp>
        <p:nvSpPr>
          <p:cNvPr id="73" name="호 72">
            <a:extLst>
              <a:ext uri="{FF2B5EF4-FFF2-40B4-BE49-F238E27FC236}">
                <a16:creationId xmlns:a16="http://schemas.microsoft.com/office/drawing/2014/main" id="{6B08BCE3-CA66-0A88-EC0A-EE312ADB03AA}"/>
              </a:ext>
            </a:extLst>
          </p:cNvPr>
          <p:cNvSpPr/>
          <p:nvPr/>
        </p:nvSpPr>
        <p:spPr>
          <a:xfrm rot="17609094">
            <a:off x="8901236" y="2264583"/>
            <a:ext cx="270160" cy="268636"/>
          </a:xfrm>
          <a:prstGeom prst="arc">
            <a:avLst>
              <a:gd name="adj1" fmla="val 7772539"/>
              <a:gd name="adj2" fmla="val 4962414"/>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BDBF3ED-557E-F793-2C70-EFEB9BFAED8B}"/>
                  </a:ext>
                </a:extLst>
              </p:cNvPr>
              <p:cNvSpPr txBox="1"/>
              <p:nvPr/>
            </p:nvSpPr>
            <p:spPr>
              <a:xfrm>
                <a:off x="8721729" y="2440219"/>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b="0" i="1" smtClean="0">
                              <a:latin typeface="Cambria Math" panose="02040503050406030204" pitchFamily="18" charset="0"/>
                            </a:rPr>
                            <m:t>6</m:t>
                          </m:r>
                        </m:sub>
                      </m:sSub>
                    </m:oMath>
                  </m:oMathPara>
                </a14:m>
                <a:endParaRPr lang="ko-KR" altLang="en-US" sz="1600" dirty="0"/>
              </a:p>
            </p:txBody>
          </p:sp>
        </mc:Choice>
        <mc:Fallback xmlns="">
          <p:sp>
            <p:nvSpPr>
              <p:cNvPr id="75" name="TextBox 74">
                <a:extLst>
                  <a:ext uri="{FF2B5EF4-FFF2-40B4-BE49-F238E27FC236}">
                    <a16:creationId xmlns:a16="http://schemas.microsoft.com/office/drawing/2014/main" id="{7BDBF3ED-557E-F793-2C70-EFEB9BFAED8B}"/>
                  </a:ext>
                </a:extLst>
              </p:cNvPr>
              <p:cNvSpPr txBox="1">
                <a:spLocks noRot="1" noChangeAspect="1" noMove="1" noResize="1" noEditPoints="1" noAdjustHandles="1" noChangeArrowheads="1" noChangeShapeType="1" noTextEdit="1"/>
              </p:cNvSpPr>
              <p:nvPr/>
            </p:nvSpPr>
            <p:spPr>
              <a:xfrm>
                <a:off x="8721729" y="2440219"/>
                <a:ext cx="454591" cy="338554"/>
              </a:xfrm>
              <a:prstGeom prst="rect">
                <a:avLst/>
              </a:prstGeom>
              <a:blipFill>
                <a:blip r:embed="rId14"/>
                <a:stretch>
                  <a:fillRect b="-37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073027E-46CE-3F13-2DF3-38BA0956F841}"/>
                  </a:ext>
                </a:extLst>
              </p:cNvPr>
              <p:cNvSpPr txBox="1"/>
              <p:nvPr/>
            </p:nvSpPr>
            <p:spPr>
              <a:xfrm>
                <a:off x="7855810" y="3460060"/>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panose="02040503050406030204" pitchFamily="18" charset="0"/>
                            </a:rPr>
                            <m:t>7</m:t>
                          </m:r>
                        </m:sub>
                      </m:sSub>
                    </m:oMath>
                  </m:oMathPara>
                </a14:m>
                <a:endParaRPr lang="ko-KR" altLang="en-US" sz="1600" dirty="0"/>
              </a:p>
            </p:txBody>
          </p:sp>
        </mc:Choice>
        <mc:Fallback xmlns="">
          <p:sp>
            <p:nvSpPr>
              <p:cNvPr id="76" name="TextBox 75">
                <a:extLst>
                  <a:ext uri="{FF2B5EF4-FFF2-40B4-BE49-F238E27FC236}">
                    <a16:creationId xmlns:a16="http://schemas.microsoft.com/office/drawing/2014/main" id="{8073027E-46CE-3F13-2DF3-38BA0956F841}"/>
                  </a:ext>
                </a:extLst>
              </p:cNvPr>
              <p:cNvSpPr txBox="1">
                <a:spLocks noRot="1" noChangeAspect="1" noMove="1" noResize="1" noEditPoints="1" noAdjustHandles="1" noChangeArrowheads="1" noChangeShapeType="1" noTextEdit="1"/>
              </p:cNvSpPr>
              <p:nvPr/>
            </p:nvSpPr>
            <p:spPr>
              <a:xfrm>
                <a:off x="7855810" y="3460060"/>
                <a:ext cx="455712" cy="338554"/>
              </a:xfrm>
              <a:prstGeom prst="rect">
                <a:avLst/>
              </a:prstGeom>
              <a:blipFill>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FA7FE77A-98BF-37AB-585D-ABC89E2C2C35}"/>
                  </a:ext>
                </a:extLst>
              </p:cNvPr>
              <p:cNvSpPr txBox="1"/>
              <p:nvPr/>
            </p:nvSpPr>
            <p:spPr>
              <a:xfrm>
                <a:off x="7741081" y="4309880"/>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panose="02040503050406030204" pitchFamily="18" charset="0"/>
                            </a:rPr>
                            <m:t>8</m:t>
                          </m:r>
                        </m:sub>
                      </m:sSub>
                    </m:oMath>
                  </m:oMathPara>
                </a14:m>
                <a:endParaRPr lang="ko-KR" altLang="en-US" sz="1600" dirty="0"/>
              </a:p>
            </p:txBody>
          </p:sp>
        </mc:Choice>
        <mc:Fallback xmlns="">
          <p:sp>
            <p:nvSpPr>
              <p:cNvPr id="77" name="TextBox 76">
                <a:extLst>
                  <a:ext uri="{FF2B5EF4-FFF2-40B4-BE49-F238E27FC236}">
                    <a16:creationId xmlns:a16="http://schemas.microsoft.com/office/drawing/2014/main" id="{FA7FE77A-98BF-37AB-585D-ABC89E2C2C35}"/>
                  </a:ext>
                </a:extLst>
              </p:cNvPr>
              <p:cNvSpPr txBox="1">
                <a:spLocks noRot="1" noChangeAspect="1" noMove="1" noResize="1" noEditPoints="1" noAdjustHandles="1" noChangeArrowheads="1" noChangeShapeType="1" noTextEdit="1"/>
              </p:cNvSpPr>
              <p:nvPr/>
            </p:nvSpPr>
            <p:spPr>
              <a:xfrm>
                <a:off x="7741081" y="4309880"/>
                <a:ext cx="455712" cy="338554"/>
              </a:xfrm>
              <a:prstGeom prst="rect">
                <a:avLst/>
              </a:prstGeom>
              <a:blipFill>
                <a:blip r:embed="rId16"/>
                <a:stretch>
                  <a:fillRect/>
                </a:stretch>
              </a:blipFill>
            </p:spPr>
            <p:txBody>
              <a:bodyPr/>
              <a:lstStyle/>
              <a:p>
                <a:r>
                  <a:rPr lang="ko-KR" altLang="en-US">
                    <a:noFill/>
                  </a:rPr>
                  <a:t> </a:t>
                </a:r>
              </a:p>
            </p:txBody>
          </p:sp>
        </mc:Fallback>
      </mc:AlternateContent>
      <p:sp>
        <p:nvSpPr>
          <p:cNvPr id="78" name="호 77">
            <a:extLst>
              <a:ext uri="{FF2B5EF4-FFF2-40B4-BE49-F238E27FC236}">
                <a16:creationId xmlns:a16="http://schemas.microsoft.com/office/drawing/2014/main" id="{AD2BE551-4B3B-1C92-5530-A1C463D71E3E}"/>
              </a:ext>
            </a:extLst>
          </p:cNvPr>
          <p:cNvSpPr/>
          <p:nvPr/>
        </p:nvSpPr>
        <p:spPr>
          <a:xfrm rot="17609094">
            <a:off x="8068364" y="2987297"/>
            <a:ext cx="306577" cy="324932"/>
          </a:xfrm>
          <a:prstGeom prst="arc">
            <a:avLst>
              <a:gd name="adj1" fmla="val 11440290"/>
              <a:gd name="adj2" fmla="val 4118326"/>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A59C3EB9-ADC5-D026-D7F1-27810C47CC67}"/>
                  </a:ext>
                </a:extLst>
              </p:cNvPr>
              <p:cNvSpPr txBox="1"/>
              <p:nvPr/>
            </p:nvSpPr>
            <p:spPr>
              <a:xfrm>
                <a:off x="7759421" y="2798791"/>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b="0" i="1" smtClean="0">
                              <a:latin typeface="Cambria Math" panose="02040503050406030204" pitchFamily="18" charset="0"/>
                            </a:rPr>
                            <m:t>7</m:t>
                          </m:r>
                        </m:sub>
                      </m:sSub>
                    </m:oMath>
                  </m:oMathPara>
                </a14:m>
                <a:endParaRPr lang="ko-KR" altLang="en-US" sz="1600" dirty="0"/>
              </a:p>
            </p:txBody>
          </p:sp>
        </mc:Choice>
        <mc:Fallback xmlns="">
          <p:sp>
            <p:nvSpPr>
              <p:cNvPr id="81" name="TextBox 80">
                <a:extLst>
                  <a:ext uri="{FF2B5EF4-FFF2-40B4-BE49-F238E27FC236}">
                    <a16:creationId xmlns:a16="http://schemas.microsoft.com/office/drawing/2014/main" id="{A59C3EB9-ADC5-D026-D7F1-27810C47CC67}"/>
                  </a:ext>
                </a:extLst>
              </p:cNvPr>
              <p:cNvSpPr txBox="1">
                <a:spLocks noRot="1" noChangeAspect="1" noMove="1" noResize="1" noEditPoints="1" noAdjustHandles="1" noChangeArrowheads="1" noChangeShapeType="1" noTextEdit="1"/>
              </p:cNvSpPr>
              <p:nvPr/>
            </p:nvSpPr>
            <p:spPr>
              <a:xfrm>
                <a:off x="7759421" y="2798791"/>
                <a:ext cx="454591" cy="338554"/>
              </a:xfrm>
              <a:prstGeom prst="rect">
                <a:avLst/>
              </a:prstGeom>
              <a:blipFill>
                <a:blip r:embed="rId17"/>
                <a:stretch>
                  <a:fillRect/>
                </a:stretch>
              </a:blipFill>
            </p:spPr>
            <p:txBody>
              <a:bodyPr/>
              <a:lstStyle/>
              <a:p>
                <a:r>
                  <a:rPr lang="ko-KR" altLang="en-US">
                    <a:noFill/>
                  </a:rPr>
                  <a:t> </a:t>
                </a:r>
              </a:p>
            </p:txBody>
          </p:sp>
        </mc:Fallback>
      </mc:AlternateContent>
      <p:cxnSp>
        <p:nvCxnSpPr>
          <p:cNvPr id="88" name="직선 화살표 연결선 87">
            <a:extLst>
              <a:ext uri="{FF2B5EF4-FFF2-40B4-BE49-F238E27FC236}">
                <a16:creationId xmlns:a16="http://schemas.microsoft.com/office/drawing/2014/main" id="{9CAAA0C3-E873-A600-4E69-FAC84772E759}"/>
              </a:ext>
            </a:extLst>
          </p:cNvPr>
          <p:cNvCxnSpPr>
            <a:cxnSpLocks/>
            <a:stCxn id="26" idx="3"/>
          </p:cNvCxnSpPr>
          <p:nvPr/>
        </p:nvCxnSpPr>
        <p:spPr>
          <a:xfrm flipH="1">
            <a:off x="7516288" y="3883064"/>
            <a:ext cx="266991" cy="472933"/>
          </a:xfrm>
          <a:prstGeom prst="straightConnector1">
            <a:avLst/>
          </a:prstGeom>
          <a:ln>
            <a:solidFill>
              <a:schemeClr val="bg1">
                <a:lumMod val="50000"/>
              </a:schemeClr>
            </a:solidFill>
            <a:prstDash val="dash"/>
            <a:tailEnd type="stealth" w="med" len="med"/>
          </a:ln>
        </p:spPr>
        <p:style>
          <a:lnRef idx="1">
            <a:schemeClr val="accent1"/>
          </a:lnRef>
          <a:fillRef idx="0">
            <a:schemeClr val="accent1"/>
          </a:fillRef>
          <a:effectRef idx="0">
            <a:schemeClr val="accent1"/>
          </a:effectRef>
          <a:fontRef idx="minor">
            <a:schemeClr val="tx1"/>
          </a:fontRef>
        </p:style>
      </p:cxnSp>
      <p:sp>
        <p:nvSpPr>
          <p:cNvPr id="89" name="호 88">
            <a:extLst>
              <a:ext uri="{FF2B5EF4-FFF2-40B4-BE49-F238E27FC236}">
                <a16:creationId xmlns:a16="http://schemas.microsoft.com/office/drawing/2014/main" id="{5546A7E7-62A9-59E3-44DE-AF48611F878F}"/>
              </a:ext>
            </a:extLst>
          </p:cNvPr>
          <p:cNvSpPr/>
          <p:nvPr/>
        </p:nvSpPr>
        <p:spPr>
          <a:xfrm rot="17609094">
            <a:off x="7659139" y="3621163"/>
            <a:ext cx="402968" cy="480148"/>
          </a:xfrm>
          <a:prstGeom prst="arc">
            <a:avLst>
              <a:gd name="adj1" fmla="val 10456212"/>
              <a:gd name="adj2" fmla="val 12221415"/>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F510A163-1922-FAF0-DAA8-FF4F3024269F}"/>
                  </a:ext>
                </a:extLst>
              </p:cNvPr>
              <p:cNvSpPr txBox="1"/>
              <p:nvPr/>
            </p:nvSpPr>
            <p:spPr>
              <a:xfrm>
                <a:off x="7396153" y="3704121"/>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b="0" i="1" smtClean="0">
                              <a:latin typeface="Cambria Math" panose="02040503050406030204" pitchFamily="18" charset="0"/>
                            </a:rPr>
                            <m:t>8</m:t>
                          </m:r>
                        </m:sub>
                      </m:sSub>
                    </m:oMath>
                  </m:oMathPara>
                </a14:m>
                <a:endParaRPr lang="ko-KR" altLang="en-US" sz="1600" dirty="0"/>
              </a:p>
            </p:txBody>
          </p:sp>
        </mc:Choice>
        <mc:Fallback xmlns="">
          <p:sp>
            <p:nvSpPr>
              <p:cNvPr id="90" name="TextBox 89">
                <a:extLst>
                  <a:ext uri="{FF2B5EF4-FFF2-40B4-BE49-F238E27FC236}">
                    <a16:creationId xmlns:a16="http://schemas.microsoft.com/office/drawing/2014/main" id="{F510A163-1922-FAF0-DAA8-FF4F3024269F}"/>
                  </a:ext>
                </a:extLst>
              </p:cNvPr>
              <p:cNvSpPr txBox="1">
                <a:spLocks noRot="1" noChangeAspect="1" noMove="1" noResize="1" noEditPoints="1" noAdjustHandles="1" noChangeArrowheads="1" noChangeShapeType="1" noTextEdit="1"/>
              </p:cNvSpPr>
              <p:nvPr/>
            </p:nvSpPr>
            <p:spPr>
              <a:xfrm>
                <a:off x="7396153" y="3704121"/>
                <a:ext cx="454591" cy="338554"/>
              </a:xfrm>
              <a:prstGeom prst="rect">
                <a:avLst/>
              </a:prstGeom>
              <a:blipFill>
                <a:blip r:embed="rId18"/>
                <a:stretch>
                  <a:fillRect/>
                </a:stretch>
              </a:blipFill>
            </p:spPr>
            <p:txBody>
              <a:bodyPr/>
              <a:lstStyle/>
              <a:p>
                <a:r>
                  <a:rPr lang="ko-KR" altLang="en-US">
                    <a:noFill/>
                  </a:rPr>
                  <a:t> </a:t>
                </a:r>
              </a:p>
            </p:txBody>
          </p:sp>
        </mc:Fallback>
      </mc:AlternateContent>
      <p:cxnSp>
        <p:nvCxnSpPr>
          <p:cNvPr id="91" name="직선 화살표 연결선 90">
            <a:extLst>
              <a:ext uri="{FF2B5EF4-FFF2-40B4-BE49-F238E27FC236}">
                <a16:creationId xmlns:a16="http://schemas.microsoft.com/office/drawing/2014/main" id="{B63AF0A6-60CF-3745-0B09-5CEA683799EE}"/>
              </a:ext>
            </a:extLst>
          </p:cNvPr>
          <p:cNvCxnSpPr>
            <a:cxnSpLocks/>
            <a:stCxn id="27" idx="5"/>
          </p:cNvCxnSpPr>
          <p:nvPr/>
        </p:nvCxnSpPr>
        <p:spPr>
          <a:xfrm>
            <a:off x="8835703" y="3883064"/>
            <a:ext cx="356451" cy="430293"/>
          </a:xfrm>
          <a:prstGeom prst="straightConnector1">
            <a:avLst/>
          </a:prstGeom>
          <a:ln>
            <a:solidFill>
              <a:schemeClr val="bg1">
                <a:lumMod val="50000"/>
              </a:schemeClr>
            </a:solidFill>
            <a:prstDash val="dash"/>
            <a:tailEnd type="stealth" w="med" len="med"/>
          </a:ln>
        </p:spPr>
        <p:style>
          <a:lnRef idx="1">
            <a:schemeClr val="accent1"/>
          </a:lnRef>
          <a:fillRef idx="0">
            <a:schemeClr val="accent1"/>
          </a:fillRef>
          <a:effectRef idx="0">
            <a:schemeClr val="accent1"/>
          </a:effectRef>
          <a:fontRef idx="minor">
            <a:schemeClr val="tx1"/>
          </a:fontRef>
        </p:style>
      </p:cxnSp>
      <p:sp>
        <p:nvSpPr>
          <p:cNvPr id="95" name="호 94">
            <a:extLst>
              <a:ext uri="{FF2B5EF4-FFF2-40B4-BE49-F238E27FC236}">
                <a16:creationId xmlns:a16="http://schemas.microsoft.com/office/drawing/2014/main" id="{6F2FC78B-10C3-F87B-0FF2-EED92E601BA5}"/>
              </a:ext>
            </a:extLst>
          </p:cNvPr>
          <p:cNvSpPr/>
          <p:nvPr/>
        </p:nvSpPr>
        <p:spPr>
          <a:xfrm rot="17609094">
            <a:off x="8660985" y="3702655"/>
            <a:ext cx="270160" cy="268636"/>
          </a:xfrm>
          <a:prstGeom prst="arc">
            <a:avLst>
              <a:gd name="adj1" fmla="val 9942836"/>
              <a:gd name="adj2" fmla="val 6815704"/>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B1D4BD42-1223-FA32-6808-45CD19526F14}"/>
                  </a:ext>
                </a:extLst>
              </p:cNvPr>
              <p:cNvSpPr txBox="1"/>
              <p:nvPr/>
            </p:nvSpPr>
            <p:spPr>
              <a:xfrm>
                <a:off x="8840516" y="3531575"/>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b="0" i="1" smtClean="0">
                              <a:latin typeface="Cambria Math" panose="02040503050406030204" pitchFamily="18" charset="0"/>
                            </a:rPr>
                            <m:t>10</m:t>
                          </m:r>
                        </m:sub>
                      </m:sSub>
                    </m:oMath>
                  </m:oMathPara>
                </a14:m>
                <a:endParaRPr lang="ko-KR" altLang="en-US" sz="1600" dirty="0"/>
              </a:p>
            </p:txBody>
          </p:sp>
        </mc:Choice>
        <mc:Fallback xmlns="">
          <p:sp>
            <p:nvSpPr>
              <p:cNvPr id="99" name="TextBox 98">
                <a:extLst>
                  <a:ext uri="{FF2B5EF4-FFF2-40B4-BE49-F238E27FC236}">
                    <a16:creationId xmlns:a16="http://schemas.microsoft.com/office/drawing/2014/main" id="{B1D4BD42-1223-FA32-6808-45CD19526F14}"/>
                  </a:ext>
                </a:extLst>
              </p:cNvPr>
              <p:cNvSpPr txBox="1">
                <a:spLocks noRot="1" noChangeAspect="1" noMove="1" noResize="1" noEditPoints="1" noAdjustHandles="1" noChangeArrowheads="1" noChangeShapeType="1" noTextEdit="1"/>
              </p:cNvSpPr>
              <p:nvPr/>
            </p:nvSpPr>
            <p:spPr>
              <a:xfrm>
                <a:off x="8840516" y="3531575"/>
                <a:ext cx="454591" cy="338554"/>
              </a:xfrm>
              <a:prstGeom prst="rect">
                <a:avLst/>
              </a:prstGeom>
              <a:blipFill>
                <a:blip r:embed="rId19"/>
                <a:stretch>
                  <a:fillRect b="-3571"/>
                </a:stretch>
              </a:blipFill>
            </p:spPr>
            <p:txBody>
              <a:bodyPr/>
              <a:lstStyle/>
              <a:p>
                <a:r>
                  <a:rPr lang="ko-KR" altLang="en-US">
                    <a:noFill/>
                  </a:rPr>
                  <a:t> </a:t>
                </a:r>
              </a:p>
            </p:txBody>
          </p:sp>
        </mc:Fallback>
      </mc:AlternateContent>
      <p:sp>
        <p:nvSpPr>
          <p:cNvPr id="106" name="호 105">
            <a:extLst>
              <a:ext uri="{FF2B5EF4-FFF2-40B4-BE49-F238E27FC236}">
                <a16:creationId xmlns:a16="http://schemas.microsoft.com/office/drawing/2014/main" id="{499C1533-1D53-8AFA-041A-8EA2A7FA2AF7}"/>
              </a:ext>
            </a:extLst>
          </p:cNvPr>
          <p:cNvSpPr/>
          <p:nvPr/>
        </p:nvSpPr>
        <p:spPr>
          <a:xfrm rot="17609094">
            <a:off x="8016034" y="2969744"/>
            <a:ext cx="408265" cy="421239"/>
          </a:xfrm>
          <a:prstGeom prst="arc">
            <a:avLst>
              <a:gd name="adj1" fmla="val 6666110"/>
              <a:gd name="adj2" fmla="val 3699387"/>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E08A895F-D45D-4D3A-480B-9F1F2B91A36B}"/>
                  </a:ext>
                </a:extLst>
              </p:cNvPr>
              <p:cNvSpPr txBox="1"/>
              <p:nvPr/>
            </p:nvSpPr>
            <p:spPr>
              <a:xfrm>
                <a:off x="8097797" y="3309616"/>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b="0" i="1" smtClean="0">
                              <a:latin typeface="Cambria Math" panose="02040503050406030204" pitchFamily="18" charset="0"/>
                            </a:rPr>
                            <m:t>9</m:t>
                          </m:r>
                        </m:sub>
                      </m:sSub>
                    </m:oMath>
                  </m:oMathPara>
                </a14:m>
                <a:endParaRPr lang="ko-KR" altLang="en-US" sz="1600" dirty="0"/>
              </a:p>
            </p:txBody>
          </p:sp>
        </mc:Choice>
        <mc:Fallback xmlns="">
          <p:sp>
            <p:nvSpPr>
              <p:cNvPr id="107" name="TextBox 106">
                <a:extLst>
                  <a:ext uri="{FF2B5EF4-FFF2-40B4-BE49-F238E27FC236}">
                    <a16:creationId xmlns:a16="http://schemas.microsoft.com/office/drawing/2014/main" id="{E08A895F-D45D-4D3A-480B-9F1F2B91A36B}"/>
                  </a:ext>
                </a:extLst>
              </p:cNvPr>
              <p:cNvSpPr txBox="1">
                <a:spLocks noRot="1" noChangeAspect="1" noMove="1" noResize="1" noEditPoints="1" noAdjustHandles="1" noChangeArrowheads="1" noChangeShapeType="1" noTextEdit="1"/>
              </p:cNvSpPr>
              <p:nvPr/>
            </p:nvSpPr>
            <p:spPr>
              <a:xfrm>
                <a:off x="8097797" y="3309616"/>
                <a:ext cx="454591" cy="338554"/>
              </a:xfrm>
              <a:prstGeom prst="rect">
                <a:avLst/>
              </a:prstGeom>
              <a:blipFill>
                <a:blip r:embed="rId2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1CC66059-C5E7-782B-3EC9-B19D21DAEB17}"/>
                  </a:ext>
                </a:extLst>
              </p:cNvPr>
              <p:cNvSpPr txBox="1"/>
              <p:nvPr/>
            </p:nvSpPr>
            <p:spPr>
              <a:xfrm>
                <a:off x="8446135" y="3296115"/>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panose="02040503050406030204" pitchFamily="18" charset="0"/>
                            </a:rPr>
                            <m:t>9</m:t>
                          </m:r>
                        </m:sub>
                      </m:sSub>
                    </m:oMath>
                  </m:oMathPara>
                </a14:m>
                <a:endParaRPr lang="ko-KR" altLang="en-US" sz="1600" dirty="0"/>
              </a:p>
            </p:txBody>
          </p:sp>
        </mc:Choice>
        <mc:Fallback xmlns="">
          <p:sp>
            <p:nvSpPr>
              <p:cNvPr id="111" name="TextBox 110">
                <a:extLst>
                  <a:ext uri="{FF2B5EF4-FFF2-40B4-BE49-F238E27FC236}">
                    <a16:creationId xmlns:a16="http://schemas.microsoft.com/office/drawing/2014/main" id="{1CC66059-C5E7-782B-3EC9-B19D21DAEB17}"/>
                  </a:ext>
                </a:extLst>
              </p:cNvPr>
              <p:cNvSpPr txBox="1">
                <a:spLocks noRot="1" noChangeAspect="1" noMove="1" noResize="1" noEditPoints="1" noAdjustHandles="1" noChangeArrowheads="1" noChangeShapeType="1" noTextEdit="1"/>
              </p:cNvSpPr>
              <p:nvPr/>
            </p:nvSpPr>
            <p:spPr>
              <a:xfrm>
                <a:off x="8446135" y="3296115"/>
                <a:ext cx="455712" cy="338554"/>
              </a:xfrm>
              <a:prstGeom prst="rect">
                <a:avLst/>
              </a:prstGeom>
              <a:blipFill>
                <a:blip r:embed="rId2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7133DDBE-DAF8-CB20-78F7-B769F59E8090}"/>
                  </a:ext>
                </a:extLst>
              </p:cNvPr>
              <p:cNvSpPr txBox="1"/>
              <p:nvPr/>
            </p:nvSpPr>
            <p:spPr>
              <a:xfrm>
                <a:off x="8736442" y="4282390"/>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panose="02040503050406030204" pitchFamily="18" charset="0"/>
                            </a:rPr>
                            <m:t>10</m:t>
                          </m:r>
                        </m:sub>
                      </m:sSub>
                    </m:oMath>
                  </m:oMathPara>
                </a14:m>
                <a:endParaRPr lang="ko-KR" altLang="en-US" sz="1600" dirty="0"/>
              </a:p>
            </p:txBody>
          </p:sp>
        </mc:Choice>
        <mc:Fallback xmlns="">
          <p:sp>
            <p:nvSpPr>
              <p:cNvPr id="120" name="TextBox 119">
                <a:extLst>
                  <a:ext uri="{FF2B5EF4-FFF2-40B4-BE49-F238E27FC236}">
                    <a16:creationId xmlns:a16="http://schemas.microsoft.com/office/drawing/2014/main" id="{7133DDBE-DAF8-CB20-78F7-B769F59E8090}"/>
                  </a:ext>
                </a:extLst>
              </p:cNvPr>
              <p:cNvSpPr txBox="1">
                <a:spLocks noRot="1" noChangeAspect="1" noMove="1" noResize="1" noEditPoints="1" noAdjustHandles="1" noChangeArrowheads="1" noChangeShapeType="1" noTextEdit="1"/>
              </p:cNvSpPr>
              <p:nvPr/>
            </p:nvSpPr>
            <p:spPr>
              <a:xfrm>
                <a:off x="8736442" y="4282390"/>
                <a:ext cx="455712" cy="338554"/>
              </a:xfrm>
              <a:prstGeom prst="rect">
                <a:avLst/>
              </a:prstGeom>
              <a:blipFill>
                <a:blip r:embed="rId22"/>
                <a:stretch>
                  <a:fillRect b="-357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7560889A-52CD-F1E4-3D90-4832101037B6}"/>
                  </a:ext>
                </a:extLst>
              </p:cNvPr>
              <p:cNvSpPr txBox="1"/>
              <p:nvPr/>
            </p:nvSpPr>
            <p:spPr>
              <a:xfrm>
                <a:off x="8412023" y="2719331"/>
                <a:ext cx="45459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i="1" smtClean="0">
                              <a:latin typeface="Cambria Math" panose="02040503050406030204" pitchFamily="18" charset="0"/>
                            </a:rPr>
                          </m:ctrlPr>
                        </m:sSubPr>
                        <m:e>
                          <m:r>
                            <a:rPr kumimoji="1" lang="en-US" altLang="ko-KR" sz="1600" i="1">
                              <a:latin typeface="Cambria Math" charset="0"/>
                            </a:rPr>
                            <m:t>𝜃</m:t>
                          </m:r>
                        </m:e>
                        <m:sub>
                          <m:r>
                            <a:rPr kumimoji="1" lang="en-US" altLang="ko-KR" sz="1600" i="1">
                              <a:latin typeface="Cambria Math" charset="0"/>
                            </a:rPr>
                            <m:t>1</m:t>
                          </m:r>
                        </m:sub>
                      </m:sSub>
                    </m:oMath>
                  </m:oMathPara>
                </a14:m>
                <a:endParaRPr lang="ko-KR" altLang="en-US" sz="1600" dirty="0"/>
              </a:p>
            </p:txBody>
          </p:sp>
        </mc:Choice>
        <mc:Fallback xmlns="">
          <p:sp>
            <p:nvSpPr>
              <p:cNvPr id="121" name="TextBox 120">
                <a:extLst>
                  <a:ext uri="{FF2B5EF4-FFF2-40B4-BE49-F238E27FC236}">
                    <a16:creationId xmlns:a16="http://schemas.microsoft.com/office/drawing/2014/main" id="{7560889A-52CD-F1E4-3D90-4832101037B6}"/>
                  </a:ext>
                </a:extLst>
              </p:cNvPr>
              <p:cNvSpPr txBox="1">
                <a:spLocks noRot="1" noChangeAspect="1" noMove="1" noResize="1" noEditPoints="1" noAdjustHandles="1" noChangeArrowheads="1" noChangeShapeType="1" noTextEdit="1"/>
              </p:cNvSpPr>
              <p:nvPr/>
            </p:nvSpPr>
            <p:spPr>
              <a:xfrm>
                <a:off x="8412023" y="2719331"/>
                <a:ext cx="454591" cy="338554"/>
              </a:xfrm>
              <a:prstGeom prst="rect">
                <a:avLst/>
              </a:prstGeom>
              <a:blipFill>
                <a:blip r:embed="rId23"/>
                <a:stretch>
                  <a:fillRect b="-3704"/>
                </a:stretch>
              </a:blipFill>
            </p:spPr>
            <p:txBody>
              <a:bodyPr/>
              <a:lstStyle/>
              <a:p>
                <a:r>
                  <a:rPr lang="ko-KR" altLang="en-US">
                    <a:noFill/>
                  </a:rPr>
                  <a:t> </a:t>
                </a:r>
              </a:p>
            </p:txBody>
          </p:sp>
        </mc:Fallback>
      </mc:AlternateContent>
      <p:cxnSp>
        <p:nvCxnSpPr>
          <p:cNvPr id="122" name="직선 화살표 연결선 121">
            <a:extLst>
              <a:ext uri="{FF2B5EF4-FFF2-40B4-BE49-F238E27FC236}">
                <a16:creationId xmlns:a16="http://schemas.microsoft.com/office/drawing/2014/main" id="{6EB35CCB-57D0-1D3F-20C8-DDFE5DBC1B8D}"/>
              </a:ext>
            </a:extLst>
          </p:cNvPr>
          <p:cNvCxnSpPr>
            <a:cxnSpLocks/>
            <a:stCxn id="25" idx="6"/>
          </p:cNvCxnSpPr>
          <p:nvPr/>
        </p:nvCxnSpPr>
        <p:spPr>
          <a:xfrm>
            <a:off x="8317069" y="3152006"/>
            <a:ext cx="584778" cy="0"/>
          </a:xfrm>
          <a:prstGeom prst="straightConnector1">
            <a:avLst/>
          </a:prstGeom>
          <a:ln>
            <a:solidFill>
              <a:schemeClr val="bg1">
                <a:lumMod val="50000"/>
              </a:schemeClr>
            </a:solidFill>
            <a:prstDash val="dash"/>
            <a:tailEnd type="stealth" w="med" len="med"/>
          </a:ln>
        </p:spPr>
        <p:style>
          <a:lnRef idx="1">
            <a:schemeClr val="accent1"/>
          </a:lnRef>
          <a:fillRef idx="0">
            <a:schemeClr val="accent1"/>
          </a:fillRef>
          <a:effectRef idx="0">
            <a:schemeClr val="accent1"/>
          </a:effectRef>
          <a:fontRef idx="minor">
            <a:schemeClr val="tx1"/>
          </a:fontRef>
        </p:style>
      </p:cxnSp>
      <p:sp>
        <p:nvSpPr>
          <p:cNvPr id="123" name="호 122">
            <a:extLst>
              <a:ext uri="{FF2B5EF4-FFF2-40B4-BE49-F238E27FC236}">
                <a16:creationId xmlns:a16="http://schemas.microsoft.com/office/drawing/2014/main" id="{595F7280-FAA2-F3AE-8B1B-86DB73F93AE1}"/>
              </a:ext>
            </a:extLst>
          </p:cNvPr>
          <p:cNvSpPr/>
          <p:nvPr/>
        </p:nvSpPr>
        <p:spPr>
          <a:xfrm rot="17609094">
            <a:off x="8048846" y="2837765"/>
            <a:ext cx="514841" cy="549744"/>
          </a:xfrm>
          <a:prstGeom prst="arc">
            <a:avLst>
              <a:gd name="adj1" fmla="val 19201619"/>
              <a:gd name="adj2" fmla="val 4266745"/>
            </a:avLst>
          </a:prstGeom>
          <a:ln>
            <a:solidFill>
              <a:schemeClr val="bg1">
                <a:lumMod val="5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FC18A6F6-A62B-A704-C053-85BF05C9C05C}"/>
                  </a:ext>
                </a:extLst>
              </p:cNvPr>
              <p:cNvSpPr txBox="1"/>
              <p:nvPr/>
            </p:nvSpPr>
            <p:spPr>
              <a:xfrm>
                <a:off x="7628396" y="1568593"/>
                <a:ext cx="4557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1600" b="0" i="1" smtClean="0">
                              <a:latin typeface="Cambria Math" panose="02040503050406030204" pitchFamily="18" charset="0"/>
                            </a:rPr>
                          </m:ctrlPr>
                        </m:sSubPr>
                        <m:e>
                          <m:r>
                            <a:rPr kumimoji="1" lang="en-US" altLang="ko-KR" sz="1600" b="0" i="1" smtClean="0">
                              <a:latin typeface="Cambria Math" charset="0"/>
                            </a:rPr>
                            <m:t>𝑣</m:t>
                          </m:r>
                        </m:e>
                        <m:sub>
                          <m:r>
                            <a:rPr kumimoji="1" lang="en-US" altLang="ko-KR" sz="1600" b="0" i="1" smtClean="0">
                              <a:latin typeface="Cambria Math" panose="02040503050406030204" pitchFamily="18" charset="0"/>
                            </a:rPr>
                            <m:t>2</m:t>
                          </m:r>
                        </m:sub>
                      </m:sSub>
                    </m:oMath>
                  </m:oMathPara>
                </a14:m>
                <a:endParaRPr lang="ko-KR" altLang="en-US" sz="1600" dirty="0"/>
              </a:p>
            </p:txBody>
          </p:sp>
        </mc:Choice>
        <mc:Fallback xmlns="">
          <p:sp>
            <p:nvSpPr>
              <p:cNvPr id="125" name="TextBox 124">
                <a:extLst>
                  <a:ext uri="{FF2B5EF4-FFF2-40B4-BE49-F238E27FC236}">
                    <a16:creationId xmlns:a16="http://schemas.microsoft.com/office/drawing/2014/main" id="{FC18A6F6-A62B-A704-C053-85BF05C9C05C}"/>
                  </a:ext>
                </a:extLst>
              </p:cNvPr>
              <p:cNvSpPr txBox="1">
                <a:spLocks noRot="1" noChangeAspect="1" noMove="1" noResize="1" noEditPoints="1" noAdjustHandles="1" noChangeArrowheads="1" noChangeShapeType="1" noTextEdit="1"/>
              </p:cNvSpPr>
              <p:nvPr/>
            </p:nvSpPr>
            <p:spPr>
              <a:xfrm>
                <a:off x="7628396" y="1568593"/>
                <a:ext cx="455712" cy="338554"/>
              </a:xfrm>
              <a:prstGeom prst="rect">
                <a:avLst/>
              </a:prstGeom>
              <a:blipFill>
                <a:blip r:embed="rId2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64248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Planetary System (1/4)</a:t>
            </a:r>
            <a:endParaRPr kumimoji="1"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1487488" y="3883660"/>
                <a:ext cx="8469086" cy="2353652"/>
              </a:xfrm>
            </p:spPr>
            <p:txBody>
              <a:bodyPr>
                <a:normAutofit/>
              </a:bodyPr>
              <a:lstStyle/>
              <a:p>
                <a:r>
                  <a:rPr lang="en-US" altLang="ko-KR" dirty="0"/>
                  <a:t>Sun, Earth, Moon</a:t>
                </a:r>
              </a:p>
              <a:p>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charset="0"/>
                          </a:rPr>
                          <m:t>𝜃</m:t>
                        </m:r>
                      </m:e>
                      <m:sub>
                        <m:r>
                          <a:rPr lang="en-US" altLang="ko-KR" i="1">
                            <a:latin typeface="Cambria Math" charset="0"/>
                          </a:rPr>
                          <m:t>𝐸</m:t>
                        </m:r>
                      </m:sub>
                    </m:sSub>
                    <m:r>
                      <a:rPr lang="en-US" altLang="ko-KR" i="1">
                        <a:latin typeface="Cambria Math" charset="0"/>
                      </a:rPr>
                      <m:t>, </m:t>
                    </m:r>
                    <m:sSub>
                      <m:sSubPr>
                        <m:ctrlPr>
                          <a:rPr lang="en-US" altLang="ko-KR" i="1">
                            <a:latin typeface="Cambria Math" panose="02040503050406030204" pitchFamily="18" charset="0"/>
                          </a:rPr>
                        </m:ctrlPr>
                      </m:sSubPr>
                      <m:e>
                        <m:r>
                          <a:rPr lang="en-US" altLang="ko-KR" i="1">
                            <a:latin typeface="Cambria Math" charset="0"/>
                          </a:rPr>
                          <m:t>𝜃</m:t>
                        </m:r>
                      </m:e>
                      <m:sub>
                        <m:r>
                          <a:rPr lang="en-US" altLang="ko-KR" i="1">
                            <a:latin typeface="Cambria Math" charset="0"/>
                          </a:rPr>
                          <m:t>𝑀</m:t>
                        </m:r>
                      </m:sub>
                    </m:sSub>
                  </m:oMath>
                </a14:m>
                <a:r>
                  <a:rPr lang="en-US" altLang="ko-KR" dirty="0"/>
                  <a:t>: rotation angle of Earth and Moon about vertical axis</a:t>
                </a:r>
              </a:p>
              <a:p>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charset="0"/>
                          </a:rPr>
                          <m:t>𝜙</m:t>
                        </m:r>
                      </m:e>
                      <m:sub>
                        <m:r>
                          <a:rPr lang="en-US" altLang="ko-KR" i="1">
                            <a:latin typeface="Cambria Math" charset="0"/>
                          </a:rPr>
                          <m:t>𝐸</m:t>
                        </m:r>
                      </m:sub>
                    </m:sSub>
                  </m:oMath>
                </a14:m>
                <a:r>
                  <a:rPr lang="en-US" altLang="ko-KR" dirty="0"/>
                  <a:t>: revolution of Earth-Moon system around the sun</a:t>
                </a:r>
              </a:p>
              <a:p>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charset="0"/>
                          </a:rPr>
                          <m:t>𝜙</m:t>
                        </m:r>
                      </m:e>
                      <m:sub>
                        <m:r>
                          <a:rPr lang="en-US" altLang="ko-KR" i="1">
                            <a:latin typeface="Cambria Math" charset="0"/>
                          </a:rPr>
                          <m:t>𝑀</m:t>
                        </m:r>
                      </m:sub>
                    </m:sSub>
                  </m:oMath>
                </a14:m>
                <a:r>
                  <a:rPr lang="en-US" altLang="ko-KR" dirty="0"/>
                  <a:t>: revolution of the Moon around the Earth</a:t>
                </a:r>
              </a:p>
              <a:p>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𝑑</m:t>
                        </m:r>
                      </m:e>
                      <m:sub>
                        <m:r>
                          <a:rPr lang="en-US" altLang="ko-KR" b="0" i="1" smtClean="0">
                            <a:latin typeface="Cambria Math" panose="02040503050406030204" pitchFamily="18" charset="0"/>
                          </a:rPr>
                          <m:t>𝐸</m:t>
                        </m:r>
                      </m:sub>
                    </m:sSub>
                  </m:oMath>
                </a14:m>
                <a:r>
                  <a:rPr lang="en-US" altLang="ko-KR" dirty="0"/>
                  <a:t>: distance between the Sun and the Earth</a:t>
                </a:r>
              </a:p>
              <a:p>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𝑑</m:t>
                        </m:r>
                      </m:e>
                      <m:sub>
                        <m:r>
                          <a:rPr lang="en-US" altLang="ko-KR" b="0" i="1" smtClean="0">
                            <a:latin typeface="Cambria Math" panose="02040503050406030204" pitchFamily="18" charset="0"/>
                          </a:rPr>
                          <m:t>𝑀</m:t>
                        </m:r>
                      </m:sub>
                    </m:sSub>
                  </m:oMath>
                </a14:m>
                <a:r>
                  <a:rPr lang="en-US" altLang="ko-KR" dirty="0"/>
                  <a:t>: distance between the Earth and the Moon</a:t>
                </a:r>
              </a:p>
              <a:p>
                <a:endParaRPr lang="en-US" altLang="ko-KR" dirty="0"/>
              </a:p>
              <a:p>
                <a:endParaRPr kumimoji="1"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1487488" y="3883660"/>
                <a:ext cx="8469086" cy="2353652"/>
              </a:xfrm>
              <a:blipFill>
                <a:blip r:embed="rId3"/>
                <a:stretch>
                  <a:fillRect l="-600" t="-1070"/>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2"/>
          </p:nvPr>
        </p:nvSpPr>
        <p:spPr/>
        <p:txBody>
          <a:bodyPr/>
          <a:lstStyle/>
          <a:p>
            <a:fld id="{B81C3356-60A9-4391-B4BA-980644DD2ECD}" type="slidenum">
              <a:rPr lang="ko-KR" altLang="en-US" smtClean="0"/>
              <a:t>15</a:t>
            </a:fld>
            <a:endParaRPr lang="ko-KR" altLang="en-US"/>
          </a:p>
        </p:txBody>
      </p:sp>
      <p:pic>
        <p:nvPicPr>
          <p:cNvPr id="5" name="그림 4"/>
          <p:cNvPicPr>
            <a:picLocks noChangeAspect="1"/>
          </p:cNvPicPr>
          <p:nvPr/>
        </p:nvPicPr>
        <p:blipFill rotWithShape="1">
          <a:blip r:embed="rId4"/>
          <a:srcRect t="8299" b="6227"/>
          <a:stretch/>
        </p:blipFill>
        <p:spPr>
          <a:xfrm>
            <a:off x="1271464" y="1124744"/>
            <a:ext cx="9144000" cy="2592289"/>
          </a:xfrm>
          <a:prstGeom prst="rect">
            <a:avLst/>
          </a:prstGeom>
        </p:spPr>
      </p:pic>
    </p:spTree>
    <p:extLst>
      <p:ext uri="{BB962C8B-B14F-4D97-AF65-F5344CB8AC3E}">
        <p14:creationId xmlns:p14="http://schemas.microsoft.com/office/powerpoint/2010/main" val="1756263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Planetary System (2/4)</a:t>
            </a:r>
            <a:endParaRPr kumimoji="1" lang="ko-KR" altLang="en-US" dirty="0"/>
          </a:p>
        </p:txBody>
      </p:sp>
      <p:sp>
        <p:nvSpPr>
          <p:cNvPr id="3" name="내용 개체 틀 2"/>
          <p:cNvSpPr>
            <a:spLocks noGrp="1"/>
          </p:cNvSpPr>
          <p:nvPr>
            <p:ph idx="1"/>
          </p:nvPr>
        </p:nvSpPr>
        <p:spPr>
          <a:xfrm>
            <a:off x="1572783" y="4336869"/>
            <a:ext cx="8469086" cy="892331"/>
          </a:xfrm>
        </p:spPr>
        <p:txBody>
          <a:bodyPr>
            <a:normAutofit/>
          </a:bodyPr>
          <a:lstStyle/>
          <a:p>
            <a:r>
              <a:rPr lang="en-US" altLang="ko-KR" dirty="0"/>
              <a:t>This graph is not standard form</a:t>
            </a:r>
          </a:p>
          <a:p>
            <a:r>
              <a:rPr lang="en-US" altLang="ko-KR" dirty="0"/>
              <a:t>We need TR form (Translation follows Rotation) in standard form</a:t>
            </a:r>
          </a:p>
          <a:p>
            <a:endParaRPr kumimoji="1" lang="ko-KR" altLang="en-US" dirty="0"/>
          </a:p>
        </p:txBody>
      </p:sp>
      <p:sp>
        <p:nvSpPr>
          <p:cNvPr id="4" name="슬라이드 번호 개체 틀 3"/>
          <p:cNvSpPr>
            <a:spLocks noGrp="1"/>
          </p:cNvSpPr>
          <p:nvPr>
            <p:ph type="sldNum" sz="quarter" idx="12"/>
          </p:nvPr>
        </p:nvSpPr>
        <p:spPr/>
        <p:txBody>
          <a:bodyPr/>
          <a:lstStyle/>
          <a:p>
            <a:fld id="{B81C3356-60A9-4391-B4BA-980644DD2ECD}" type="slidenum">
              <a:rPr lang="ko-KR" altLang="en-US" smtClean="0"/>
              <a:t>16</a:t>
            </a:fld>
            <a:endParaRPr lang="ko-KR" altLang="en-US"/>
          </a:p>
        </p:txBody>
      </p:sp>
      <p:pic>
        <p:nvPicPr>
          <p:cNvPr id="6" name="그림 5"/>
          <p:cNvPicPr>
            <a:picLocks noChangeAspect="1"/>
          </p:cNvPicPr>
          <p:nvPr/>
        </p:nvPicPr>
        <p:blipFill>
          <a:blip r:embed="rId3"/>
          <a:stretch>
            <a:fillRect/>
          </a:stretch>
        </p:blipFill>
        <p:spPr>
          <a:xfrm>
            <a:off x="2413726" y="977662"/>
            <a:ext cx="6787201" cy="3359207"/>
          </a:xfrm>
          <a:prstGeom prst="rect">
            <a:avLst/>
          </a:prstGeom>
        </p:spPr>
      </p:pic>
    </p:spTree>
    <p:extLst>
      <p:ext uri="{BB962C8B-B14F-4D97-AF65-F5344CB8AC3E}">
        <p14:creationId xmlns:p14="http://schemas.microsoft.com/office/powerpoint/2010/main" val="364204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Planetary System (3/4)</a:t>
            </a:r>
            <a:endParaRPr kumimoji="1" lang="ko-KR" altLang="en-US" dirty="0"/>
          </a:p>
        </p:txBody>
      </p:sp>
      <p:sp>
        <p:nvSpPr>
          <p:cNvPr id="3" name="내용 개체 틀 2"/>
          <p:cNvSpPr>
            <a:spLocks noGrp="1"/>
          </p:cNvSpPr>
          <p:nvPr>
            <p:ph idx="1"/>
          </p:nvPr>
        </p:nvSpPr>
        <p:spPr>
          <a:xfrm>
            <a:off x="1055440" y="4761409"/>
            <a:ext cx="9002960" cy="971847"/>
          </a:xfrm>
        </p:spPr>
        <p:txBody>
          <a:bodyPr/>
          <a:lstStyle/>
          <a:p>
            <a:r>
              <a:rPr lang="en-US" altLang="ko-KR" dirty="0"/>
              <a:t>Adding Group-2 to make standard form</a:t>
            </a:r>
          </a:p>
          <a:p>
            <a:r>
              <a:rPr kumimoji="1" lang="en-US" altLang="ko-KR" dirty="0"/>
              <a:t>How to verify the two graphs represent the same transformations?</a:t>
            </a:r>
            <a:endParaRPr kumimoji="1" lang="ko-KR" altLang="en-US" dirty="0"/>
          </a:p>
        </p:txBody>
      </p:sp>
      <p:sp>
        <p:nvSpPr>
          <p:cNvPr id="4" name="슬라이드 번호 개체 틀 3"/>
          <p:cNvSpPr>
            <a:spLocks noGrp="1"/>
          </p:cNvSpPr>
          <p:nvPr>
            <p:ph type="sldNum" sz="quarter" idx="12"/>
          </p:nvPr>
        </p:nvSpPr>
        <p:spPr/>
        <p:txBody>
          <a:bodyPr/>
          <a:lstStyle/>
          <a:p>
            <a:fld id="{B81C3356-60A9-4391-B4BA-980644DD2ECD}" type="slidenum">
              <a:rPr lang="ko-KR" altLang="en-US" smtClean="0"/>
              <a:t>17</a:t>
            </a:fld>
            <a:endParaRPr lang="ko-KR" altLang="en-US"/>
          </a:p>
        </p:txBody>
      </p:sp>
      <p:pic>
        <p:nvPicPr>
          <p:cNvPr id="5" name="그림 4"/>
          <p:cNvPicPr>
            <a:picLocks noChangeAspect="1"/>
          </p:cNvPicPr>
          <p:nvPr/>
        </p:nvPicPr>
        <p:blipFill>
          <a:blip r:embed="rId3"/>
          <a:stretch>
            <a:fillRect/>
          </a:stretch>
        </p:blipFill>
        <p:spPr>
          <a:xfrm>
            <a:off x="2419668" y="914401"/>
            <a:ext cx="7165995" cy="3847008"/>
          </a:xfrm>
          <a:prstGeom prst="rect">
            <a:avLst/>
          </a:prstGeom>
        </p:spPr>
      </p:pic>
    </p:spTree>
    <p:extLst>
      <p:ext uri="{BB962C8B-B14F-4D97-AF65-F5344CB8AC3E}">
        <p14:creationId xmlns:p14="http://schemas.microsoft.com/office/powerpoint/2010/main" val="510071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Planetary System (4/4)</a:t>
            </a:r>
            <a:endParaRPr kumimoji="1"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839416" y="3932301"/>
                <a:ext cx="8208912" cy="2305011"/>
              </a:xfrm>
            </p:spPr>
            <p:txBody>
              <a:bodyPr/>
              <a:lstStyle/>
              <a:p>
                <a:r>
                  <a:rPr kumimoji="1" lang="en-US" altLang="ko-KR" dirty="0"/>
                  <a:t>Graph-1</a:t>
                </a:r>
              </a:p>
              <a:p>
                <a:pPr lvl="1"/>
                <a:r>
                  <a:rPr kumimoji="1" lang="en-US" altLang="ko-KR" dirty="0"/>
                  <a:t>Earth: </a:t>
                </a:r>
                <a14:m>
                  <m:oMath xmlns:m="http://schemas.openxmlformats.org/officeDocument/2006/math">
                    <m:r>
                      <a:rPr kumimoji="1" lang="en-US" altLang="ko-KR" b="0" i="1" smtClean="0">
                        <a:latin typeface="Cambria Math" panose="02040503050406030204" pitchFamily="18" charset="0"/>
                      </a:rPr>
                      <m:t>𝑅</m:t>
                    </m:r>
                    <m:d>
                      <m:dPr>
                        <m:ctrlPr>
                          <a:rPr kumimoji="1" lang="en-US" altLang="ko-KR" b="0" i="1" smtClean="0">
                            <a:latin typeface="Cambria Math" panose="02040503050406030204" pitchFamily="18" charset="0"/>
                          </a:rPr>
                        </m:ctrlPr>
                      </m:dPr>
                      <m:e>
                        <m:sSub>
                          <m:sSubPr>
                            <m:ctrlPr>
                              <a:rPr kumimoji="1" lang="en-US" altLang="ko-KR" b="0" i="1" smtClean="0">
                                <a:latin typeface="Cambria Math" panose="02040503050406030204" pitchFamily="18" charset="0"/>
                                <a:ea typeface="Cambria Math" panose="02040503050406030204" pitchFamily="18" charset="0"/>
                              </a:rPr>
                            </m:ctrlPr>
                          </m:sSubPr>
                          <m:e>
                            <m:r>
                              <a:rPr kumimoji="1" lang="en-US" altLang="ko-KR" b="0" i="1" smtClean="0">
                                <a:latin typeface="Cambria Math" panose="02040503050406030204" pitchFamily="18" charset="0"/>
                                <a:ea typeface="Cambria Math" panose="02040503050406030204" pitchFamily="18" charset="0"/>
                              </a:rPr>
                              <m:t>𝜙</m:t>
                            </m:r>
                          </m:e>
                          <m:sub>
                            <m:r>
                              <a:rPr kumimoji="1" lang="en-US" altLang="ko-KR" b="0" i="1" smtClean="0">
                                <a:latin typeface="Cambria Math" panose="02040503050406030204" pitchFamily="18" charset="0"/>
                                <a:ea typeface="Cambria Math" panose="02040503050406030204" pitchFamily="18" charset="0"/>
                              </a:rPr>
                              <m:t>𝐸</m:t>
                            </m:r>
                          </m:sub>
                        </m:sSub>
                      </m:e>
                    </m:d>
                    <m:r>
                      <a:rPr kumimoji="1" lang="en-US" altLang="ko-KR" b="0" i="1" smtClean="0">
                        <a:latin typeface="Cambria Math" panose="02040503050406030204" pitchFamily="18" charset="0"/>
                        <a:ea typeface="Cambria Math" panose="02040503050406030204" pitchFamily="18" charset="0"/>
                      </a:rPr>
                      <m:t>𝑇</m:t>
                    </m:r>
                    <m:d>
                      <m:dPr>
                        <m:ctrlPr>
                          <a:rPr kumimoji="1" lang="en-US" altLang="ko-KR" b="0" i="1" smtClean="0">
                            <a:latin typeface="Cambria Math" panose="02040503050406030204" pitchFamily="18" charset="0"/>
                            <a:ea typeface="Cambria Math" panose="02040503050406030204" pitchFamily="18" charset="0"/>
                          </a:rPr>
                        </m:ctrlPr>
                      </m:dPr>
                      <m:e>
                        <m:sSub>
                          <m:sSubPr>
                            <m:ctrlPr>
                              <a:rPr kumimoji="1" lang="en-US" altLang="ko-KR" b="0" i="1" smtClean="0">
                                <a:latin typeface="Cambria Math" panose="02040503050406030204" pitchFamily="18" charset="0"/>
                                <a:ea typeface="Cambria Math" panose="02040503050406030204" pitchFamily="18" charset="0"/>
                              </a:rPr>
                            </m:ctrlPr>
                          </m:sSubPr>
                          <m:e>
                            <m:r>
                              <a:rPr kumimoji="1" lang="en-US" altLang="ko-KR" b="0" i="1" smtClean="0">
                                <a:latin typeface="Cambria Math" panose="02040503050406030204" pitchFamily="18" charset="0"/>
                                <a:ea typeface="Cambria Math" panose="02040503050406030204" pitchFamily="18" charset="0"/>
                              </a:rPr>
                              <m:t>𝑑</m:t>
                            </m:r>
                          </m:e>
                          <m:sub>
                            <m:r>
                              <a:rPr kumimoji="1" lang="en-US" altLang="ko-KR" b="0" i="1" smtClean="0">
                                <a:latin typeface="Cambria Math" panose="02040503050406030204" pitchFamily="18" charset="0"/>
                                <a:ea typeface="Cambria Math" panose="02040503050406030204" pitchFamily="18" charset="0"/>
                              </a:rPr>
                              <m:t>𝐸</m:t>
                            </m:r>
                          </m:sub>
                        </m:sSub>
                      </m:e>
                    </m:d>
                    <m:r>
                      <a:rPr kumimoji="1" lang="en-US" altLang="ko-KR" b="0" i="1" smtClean="0">
                        <a:latin typeface="Cambria Math" panose="02040503050406030204" pitchFamily="18" charset="0"/>
                        <a:ea typeface="Cambria Math" panose="02040503050406030204" pitchFamily="18" charset="0"/>
                      </a:rPr>
                      <m:t>𝑅</m:t>
                    </m:r>
                    <m:r>
                      <a:rPr kumimoji="1" lang="en-US" altLang="ko-KR" b="0" i="1" smtClean="0">
                        <a:latin typeface="Cambria Math" panose="02040503050406030204" pitchFamily="18" charset="0"/>
                        <a:ea typeface="Cambria Math" panose="02040503050406030204" pitchFamily="18" charset="0"/>
                      </a:rPr>
                      <m:t>(</m:t>
                    </m:r>
                    <m:sSub>
                      <m:sSubPr>
                        <m:ctrlPr>
                          <a:rPr kumimoji="1" lang="en-US" altLang="ko-KR" b="0" i="1" smtClean="0">
                            <a:latin typeface="Cambria Math" panose="02040503050406030204" pitchFamily="18" charset="0"/>
                            <a:ea typeface="Cambria Math" panose="02040503050406030204" pitchFamily="18" charset="0"/>
                          </a:rPr>
                        </m:ctrlPr>
                      </m:sSubPr>
                      <m:e>
                        <m:r>
                          <a:rPr kumimoji="1" lang="en-US" altLang="ko-KR" b="0" i="1" smtClean="0">
                            <a:latin typeface="Cambria Math" panose="02040503050406030204" pitchFamily="18" charset="0"/>
                            <a:ea typeface="Cambria Math" panose="02040503050406030204" pitchFamily="18" charset="0"/>
                          </a:rPr>
                          <m:t>𝜃</m:t>
                        </m:r>
                      </m:e>
                      <m:sub>
                        <m:r>
                          <a:rPr kumimoji="1" lang="en-US" altLang="ko-KR" b="0" i="1" smtClean="0">
                            <a:latin typeface="Cambria Math" panose="02040503050406030204" pitchFamily="18" charset="0"/>
                            <a:ea typeface="Cambria Math" panose="02040503050406030204" pitchFamily="18" charset="0"/>
                          </a:rPr>
                          <m:t>𝐸</m:t>
                        </m:r>
                      </m:sub>
                    </m:sSub>
                    <m:r>
                      <a:rPr kumimoji="1" lang="en-US" altLang="ko-KR" b="0" i="1" smtClean="0">
                        <a:latin typeface="Cambria Math" panose="02040503050406030204" pitchFamily="18" charset="0"/>
                        <a:ea typeface="Cambria Math" panose="02040503050406030204" pitchFamily="18" charset="0"/>
                      </a:rPr>
                      <m:t>)</m:t>
                    </m:r>
                  </m:oMath>
                </a14:m>
                <a:endParaRPr kumimoji="1" lang="en-US" altLang="ko-KR" dirty="0"/>
              </a:p>
              <a:p>
                <a:pPr lvl="1"/>
                <a:r>
                  <a:rPr kumimoji="1" lang="en-US" altLang="ko-KR" dirty="0"/>
                  <a:t>Moon: </a:t>
                </a:r>
                <a14:m>
                  <m:oMath xmlns:m="http://schemas.openxmlformats.org/officeDocument/2006/math">
                    <m:r>
                      <a:rPr kumimoji="1" lang="en-US" altLang="ko-KR" b="0" i="1" smtClean="0">
                        <a:latin typeface="Cambria Math" panose="02040503050406030204" pitchFamily="18" charset="0"/>
                      </a:rPr>
                      <m:t>𝑅</m:t>
                    </m:r>
                    <m:d>
                      <m:dPr>
                        <m:ctrlPr>
                          <a:rPr kumimoji="1" lang="en-US" altLang="ko-KR" b="0" i="1" smtClean="0">
                            <a:latin typeface="Cambria Math" panose="02040503050406030204" pitchFamily="18" charset="0"/>
                          </a:rPr>
                        </m:ctrlPr>
                      </m:dPr>
                      <m:e>
                        <m:sSub>
                          <m:sSubPr>
                            <m:ctrlPr>
                              <a:rPr kumimoji="1" lang="en-US" altLang="ko-KR" b="0" i="1" smtClean="0">
                                <a:latin typeface="Cambria Math" panose="02040503050406030204" pitchFamily="18" charset="0"/>
                                <a:ea typeface="Cambria Math" panose="02040503050406030204" pitchFamily="18" charset="0"/>
                              </a:rPr>
                            </m:ctrlPr>
                          </m:sSubPr>
                          <m:e>
                            <m:r>
                              <a:rPr kumimoji="1" lang="en-US" altLang="ko-KR" b="0" i="1" smtClean="0">
                                <a:latin typeface="Cambria Math" panose="02040503050406030204" pitchFamily="18" charset="0"/>
                                <a:ea typeface="Cambria Math" panose="02040503050406030204" pitchFamily="18" charset="0"/>
                              </a:rPr>
                              <m:t>𝜙</m:t>
                            </m:r>
                          </m:e>
                          <m:sub>
                            <m:r>
                              <a:rPr kumimoji="1" lang="en-US" altLang="ko-KR" b="0" i="1" smtClean="0">
                                <a:latin typeface="Cambria Math" panose="02040503050406030204" pitchFamily="18" charset="0"/>
                                <a:ea typeface="Cambria Math" panose="02040503050406030204" pitchFamily="18" charset="0"/>
                              </a:rPr>
                              <m:t>𝐸</m:t>
                            </m:r>
                          </m:sub>
                        </m:sSub>
                      </m:e>
                    </m:d>
                    <m:r>
                      <a:rPr kumimoji="1" lang="en-US" altLang="ko-KR" b="0" i="1" smtClean="0">
                        <a:latin typeface="Cambria Math" panose="02040503050406030204" pitchFamily="18" charset="0"/>
                        <a:ea typeface="Cambria Math" panose="02040503050406030204" pitchFamily="18" charset="0"/>
                      </a:rPr>
                      <m:t>𝑇</m:t>
                    </m:r>
                    <m:d>
                      <m:dPr>
                        <m:ctrlPr>
                          <a:rPr kumimoji="1" lang="en-US" altLang="ko-KR" b="0" i="1" smtClean="0">
                            <a:latin typeface="Cambria Math" panose="02040503050406030204" pitchFamily="18" charset="0"/>
                            <a:ea typeface="Cambria Math" panose="02040503050406030204" pitchFamily="18" charset="0"/>
                          </a:rPr>
                        </m:ctrlPr>
                      </m:dPr>
                      <m:e>
                        <m:sSub>
                          <m:sSubPr>
                            <m:ctrlPr>
                              <a:rPr kumimoji="1" lang="en-US" altLang="ko-KR" b="0" i="1" smtClean="0">
                                <a:latin typeface="Cambria Math" panose="02040503050406030204" pitchFamily="18" charset="0"/>
                                <a:ea typeface="Cambria Math" panose="02040503050406030204" pitchFamily="18" charset="0"/>
                              </a:rPr>
                            </m:ctrlPr>
                          </m:sSubPr>
                          <m:e>
                            <m:r>
                              <a:rPr kumimoji="1" lang="en-US" altLang="ko-KR" b="0" i="1" smtClean="0">
                                <a:latin typeface="Cambria Math" panose="02040503050406030204" pitchFamily="18" charset="0"/>
                                <a:ea typeface="Cambria Math" panose="02040503050406030204" pitchFamily="18" charset="0"/>
                              </a:rPr>
                              <m:t>𝑑</m:t>
                            </m:r>
                          </m:e>
                          <m:sub>
                            <m:r>
                              <a:rPr kumimoji="1" lang="en-US" altLang="ko-KR" b="0" i="1" smtClean="0">
                                <a:latin typeface="Cambria Math" panose="02040503050406030204" pitchFamily="18" charset="0"/>
                                <a:ea typeface="Cambria Math" panose="02040503050406030204" pitchFamily="18" charset="0"/>
                              </a:rPr>
                              <m:t>𝐸</m:t>
                            </m:r>
                          </m:sub>
                        </m:sSub>
                      </m:e>
                    </m:d>
                    <m:r>
                      <a:rPr kumimoji="1" lang="en-US" altLang="ko-KR" b="0" i="1" smtClean="0">
                        <a:latin typeface="Cambria Math" panose="02040503050406030204" pitchFamily="18" charset="0"/>
                        <a:ea typeface="Cambria Math" panose="02040503050406030204" pitchFamily="18" charset="0"/>
                      </a:rPr>
                      <m:t>𝑅</m:t>
                    </m:r>
                    <m:r>
                      <a:rPr kumimoji="1" lang="en-US" altLang="ko-KR" b="0" i="1" smtClean="0">
                        <a:latin typeface="Cambria Math" panose="02040503050406030204" pitchFamily="18" charset="0"/>
                        <a:ea typeface="Cambria Math" panose="02040503050406030204" pitchFamily="18" charset="0"/>
                      </a:rPr>
                      <m:t>(</m:t>
                    </m:r>
                    <m:sSub>
                      <m:sSubPr>
                        <m:ctrlPr>
                          <a:rPr kumimoji="1" lang="en-US" altLang="ko-KR" b="0" i="1" smtClean="0">
                            <a:latin typeface="Cambria Math" panose="02040503050406030204" pitchFamily="18" charset="0"/>
                            <a:ea typeface="Cambria Math" panose="02040503050406030204" pitchFamily="18" charset="0"/>
                          </a:rPr>
                        </m:ctrlPr>
                      </m:sSubPr>
                      <m:e>
                        <m:r>
                          <a:rPr kumimoji="1" lang="en-US" altLang="ko-KR" b="0" i="1" smtClean="0">
                            <a:latin typeface="Cambria Math" panose="02040503050406030204" pitchFamily="18" charset="0"/>
                            <a:ea typeface="Cambria Math" panose="02040503050406030204" pitchFamily="18" charset="0"/>
                          </a:rPr>
                          <m:t>𝜙</m:t>
                        </m:r>
                      </m:e>
                      <m:sub>
                        <m:r>
                          <a:rPr kumimoji="1" lang="en-US" altLang="ko-KR" b="0" i="1" smtClean="0">
                            <a:latin typeface="Cambria Math" panose="02040503050406030204" pitchFamily="18" charset="0"/>
                            <a:ea typeface="Cambria Math" panose="02040503050406030204" pitchFamily="18" charset="0"/>
                          </a:rPr>
                          <m:t>𝑀</m:t>
                        </m:r>
                      </m:sub>
                    </m:sSub>
                    <m:r>
                      <a:rPr kumimoji="1" lang="en-US" altLang="ko-KR" b="0" i="1" smtClean="0">
                        <a:latin typeface="Cambria Math" panose="02040503050406030204" pitchFamily="18" charset="0"/>
                        <a:ea typeface="Cambria Math" panose="02040503050406030204" pitchFamily="18" charset="0"/>
                      </a:rPr>
                      <m:t>)</m:t>
                    </m:r>
                    <m:r>
                      <a:rPr kumimoji="1" lang="en-US" altLang="ko-KR" i="1">
                        <a:latin typeface="Cambria Math" panose="02040503050406030204" pitchFamily="18" charset="0"/>
                        <a:ea typeface="Cambria Math" panose="02040503050406030204" pitchFamily="18" charset="0"/>
                      </a:rPr>
                      <m:t>𝑇</m:t>
                    </m:r>
                    <m:d>
                      <m:dPr>
                        <m:ctrlPr>
                          <a:rPr kumimoji="1" lang="en-US" altLang="ko-KR" i="1">
                            <a:latin typeface="Cambria Math" panose="02040503050406030204" pitchFamily="18" charset="0"/>
                            <a:ea typeface="Cambria Math" panose="02040503050406030204" pitchFamily="18" charset="0"/>
                          </a:rPr>
                        </m:ctrlPr>
                      </m:dPr>
                      <m:e>
                        <m:sSub>
                          <m:sSubPr>
                            <m:ctrlPr>
                              <a:rPr kumimoji="1" lang="en-US" altLang="ko-KR" i="1">
                                <a:latin typeface="Cambria Math" panose="02040503050406030204" pitchFamily="18" charset="0"/>
                                <a:ea typeface="Cambria Math" panose="02040503050406030204" pitchFamily="18" charset="0"/>
                              </a:rPr>
                            </m:ctrlPr>
                          </m:sSubPr>
                          <m:e>
                            <m:r>
                              <a:rPr kumimoji="1" lang="en-US" altLang="ko-KR" i="1">
                                <a:latin typeface="Cambria Math" panose="02040503050406030204" pitchFamily="18" charset="0"/>
                                <a:ea typeface="Cambria Math" panose="02040503050406030204" pitchFamily="18" charset="0"/>
                              </a:rPr>
                              <m:t>𝑑</m:t>
                            </m:r>
                          </m:e>
                          <m:sub>
                            <m:r>
                              <a:rPr kumimoji="1" lang="en-US" altLang="ko-KR" b="0" i="1" smtClean="0">
                                <a:latin typeface="Cambria Math" panose="02040503050406030204" pitchFamily="18" charset="0"/>
                                <a:ea typeface="Cambria Math" panose="02040503050406030204" pitchFamily="18" charset="0"/>
                              </a:rPr>
                              <m:t>𝑀</m:t>
                            </m:r>
                          </m:sub>
                        </m:sSub>
                      </m:e>
                    </m:d>
                    <m:r>
                      <a:rPr kumimoji="1" lang="en-US" altLang="ko-KR" i="1">
                        <a:latin typeface="Cambria Math" panose="02040503050406030204" pitchFamily="18" charset="0"/>
                        <a:ea typeface="Cambria Math" panose="02040503050406030204" pitchFamily="18" charset="0"/>
                      </a:rPr>
                      <m:t>𝑅</m:t>
                    </m:r>
                    <m:r>
                      <a:rPr kumimoji="1" lang="en-US" altLang="ko-KR" i="1">
                        <a:latin typeface="Cambria Math" panose="02040503050406030204" pitchFamily="18" charset="0"/>
                        <a:ea typeface="Cambria Math" panose="02040503050406030204" pitchFamily="18" charset="0"/>
                      </a:rPr>
                      <m:t>(</m:t>
                    </m:r>
                    <m:sSub>
                      <m:sSubPr>
                        <m:ctrlPr>
                          <a:rPr kumimoji="1" lang="en-US" altLang="ko-KR" i="1">
                            <a:latin typeface="Cambria Math" panose="02040503050406030204" pitchFamily="18" charset="0"/>
                            <a:ea typeface="Cambria Math" panose="02040503050406030204" pitchFamily="18" charset="0"/>
                          </a:rPr>
                        </m:ctrlPr>
                      </m:sSubPr>
                      <m:e>
                        <m:r>
                          <a:rPr kumimoji="1" lang="en-US" altLang="ko-KR" i="1">
                            <a:latin typeface="Cambria Math" panose="02040503050406030204" pitchFamily="18" charset="0"/>
                            <a:ea typeface="Cambria Math" panose="02040503050406030204" pitchFamily="18" charset="0"/>
                          </a:rPr>
                          <m:t>𝜃</m:t>
                        </m:r>
                      </m:e>
                      <m:sub>
                        <m:r>
                          <a:rPr kumimoji="1" lang="en-US" altLang="ko-KR" b="0" i="1" smtClean="0">
                            <a:latin typeface="Cambria Math" panose="02040503050406030204" pitchFamily="18" charset="0"/>
                            <a:ea typeface="Cambria Math" panose="02040503050406030204" pitchFamily="18" charset="0"/>
                          </a:rPr>
                          <m:t>𝑀</m:t>
                        </m:r>
                      </m:sub>
                    </m:sSub>
                    <m:r>
                      <a:rPr kumimoji="1" lang="en-US" altLang="ko-KR" i="1">
                        <a:latin typeface="Cambria Math" panose="02040503050406030204" pitchFamily="18" charset="0"/>
                        <a:ea typeface="Cambria Math" panose="02040503050406030204" pitchFamily="18" charset="0"/>
                      </a:rPr>
                      <m:t>)</m:t>
                    </m:r>
                  </m:oMath>
                </a14:m>
                <a:endParaRPr kumimoji="1" lang="en-US" altLang="ko-KR" dirty="0"/>
              </a:p>
              <a:p>
                <a:r>
                  <a:rPr kumimoji="1" lang="en-US" altLang="ko-KR" dirty="0"/>
                  <a:t>Graph-2</a:t>
                </a:r>
              </a:p>
              <a:p>
                <a:pPr lvl="1"/>
                <a:r>
                  <a:rPr kumimoji="1" lang="en-US" altLang="ko-KR" dirty="0"/>
                  <a:t>Earth: </a:t>
                </a:r>
                <a14:m>
                  <m:oMath xmlns:m="http://schemas.openxmlformats.org/officeDocument/2006/math">
                    <m:r>
                      <a:rPr kumimoji="1" lang="en-US" altLang="ko-KR" b="0" i="1" smtClean="0">
                        <a:latin typeface="Cambria Math" panose="02040503050406030204" pitchFamily="18" charset="0"/>
                      </a:rPr>
                      <m:t>𝑅</m:t>
                    </m:r>
                    <m:d>
                      <m:dPr>
                        <m:ctrlPr>
                          <a:rPr kumimoji="1" lang="en-US" altLang="ko-KR" b="0" i="1" smtClean="0">
                            <a:latin typeface="Cambria Math" panose="02040503050406030204" pitchFamily="18" charset="0"/>
                          </a:rPr>
                        </m:ctrlPr>
                      </m:dPr>
                      <m:e>
                        <m:sSub>
                          <m:sSubPr>
                            <m:ctrlPr>
                              <a:rPr kumimoji="1" lang="en-US" altLang="ko-KR" b="0" i="1" smtClean="0">
                                <a:latin typeface="Cambria Math" panose="02040503050406030204" pitchFamily="18" charset="0"/>
                                <a:ea typeface="Cambria Math" panose="02040503050406030204" pitchFamily="18" charset="0"/>
                              </a:rPr>
                            </m:ctrlPr>
                          </m:sSubPr>
                          <m:e>
                            <m:r>
                              <a:rPr kumimoji="1" lang="en-US" altLang="ko-KR" b="0" i="1" smtClean="0">
                                <a:latin typeface="Cambria Math" panose="02040503050406030204" pitchFamily="18" charset="0"/>
                                <a:ea typeface="Cambria Math" panose="02040503050406030204" pitchFamily="18" charset="0"/>
                              </a:rPr>
                              <m:t>𝜙</m:t>
                            </m:r>
                          </m:e>
                          <m:sub>
                            <m:r>
                              <a:rPr kumimoji="1" lang="en-US" altLang="ko-KR" b="0" i="1" smtClean="0">
                                <a:latin typeface="Cambria Math" panose="02040503050406030204" pitchFamily="18" charset="0"/>
                                <a:ea typeface="Cambria Math" panose="02040503050406030204" pitchFamily="18" charset="0"/>
                              </a:rPr>
                              <m:t>𝐸</m:t>
                            </m:r>
                          </m:sub>
                        </m:sSub>
                      </m:e>
                    </m:d>
                    <m:r>
                      <a:rPr kumimoji="1" lang="en-US" altLang="ko-KR" b="0" i="1" smtClean="0">
                        <a:latin typeface="Cambria Math" panose="02040503050406030204" pitchFamily="18" charset="0"/>
                        <a:ea typeface="Cambria Math" panose="02040503050406030204" pitchFamily="18" charset="0"/>
                      </a:rPr>
                      <m:t>𝑇</m:t>
                    </m:r>
                    <m:d>
                      <m:dPr>
                        <m:ctrlPr>
                          <a:rPr kumimoji="1" lang="en-US" altLang="ko-KR" b="0" i="1" smtClean="0">
                            <a:latin typeface="Cambria Math" panose="02040503050406030204" pitchFamily="18" charset="0"/>
                            <a:ea typeface="Cambria Math" panose="02040503050406030204" pitchFamily="18" charset="0"/>
                          </a:rPr>
                        </m:ctrlPr>
                      </m:dPr>
                      <m:e>
                        <m:sSub>
                          <m:sSubPr>
                            <m:ctrlPr>
                              <a:rPr kumimoji="1" lang="en-US" altLang="ko-KR" b="0" i="1" smtClean="0">
                                <a:latin typeface="Cambria Math" panose="02040503050406030204" pitchFamily="18" charset="0"/>
                                <a:ea typeface="Cambria Math" panose="02040503050406030204" pitchFamily="18" charset="0"/>
                              </a:rPr>
                            </m:ctrlPr>
                          </m:sSubPr>
                          <m:e>
                            <m:r>
                              <a:rPr kumimoji="1" lang="en-US" altLang="ko-KR" b="0" i="1" smtClean="0">
                                <a:latin typeface="Cambria Math" panose="02040503050406030204" pitchFamily="18" charset="0"/>
                                <a:ea typeface="Cambria Math" panose="02040503050406030204" pitchFamily="18" charset="0"/>
                              </a:rPr>
                              <m:t>𝑑</m:t>
                            </m:r>
                          </m:e>
                          <m:sub>
                            <m:r>
                              <a:rPr kumimoji="1" lang="en-US" altLang="ko-KR" b="0" i="1" smtClean="0">
                                <a:latin typeface="Cambria Math" panose="02040503050406030204" pitchFamily="18" charset="0"/>
                                <a:ea typeface="Cambria Math" panose="02040503050406030204" pitchFamily="18" charset="0"/>
                              </a:rPr>
                              <m:t>𝐸</m:t>
                            </m:r>
                          </m:sub>
                        </m:sSub>
                      </m:e>
                    </m:d>
                    <m:r>
                      <a:rPr kumimoji="1" lang="en-US" altLang="ko-KR" b="0" i="1" smtClean="0">
                        <a:latin typeface="Cambria Math" panose="02040503050406030204" pitchFamily="18" charset="0"/>
                        <a:ea typeface="Cambria Math" panose="02040503050406030204" pitchFamily="18" charset="0"/>
                      </a:rPr>
                      <m:t>𝑅</m:t>
                    </m:r>
                    <m:r>
                      <a:rPr kumimoji="1" lang="en-US" altLang="ko-KR" b="0" i="1" smtClean="0">
                        <a:latin typeface="Cambria Math" panose="02040503050406030204" pitchFamily="18" charset="0"/>
                        <a:ea typeface="Cambria Math" panose="02040503050406030204" pitchFamily="18" charset="0"/>
                      </a:rPr>
                      <m:t>(</m:t>
                    </m:r>
                    <m:sSub>
                      <m:sSubPr>
                        <m:ctrlPr>
                          <a:rPr kumimoji="1" lang="en-US" altLang="ko-KR" b="0" i="1" smtClean="0">
                            <a:latin typeface="Cambria Math" panose="02040503050406030204" pitchFamily="18" charset="0"/>
                            <a:ea typeface="Cambria Math" panose="02040503050406030204" pitchFamily="18" charset="0"/>
                          </a:rPr>
                        </m:ctrlPr>
                      </m:sSubPr>
                      <m:e>
                        <m:r>
                          <a:rPr kumimoji="1" lang="en-US" altLang="ko-KR" b="0" i="1" smtClean="0">
                            <a:latin typeface="Cambria Math" panose="02040503050406030204" pitchFamily="18" charset="0"/>
                            <a:ea typeface="Cambria Math" panose="02040503050406030204" pitchFamily="18" charset="0"/>
                          </a:rPr>
                          <m:t>𝜃</m:t>
                        </m:r>
                      </m:e>
                      <m:sub>
                        <m:r>
                          <a:rPr kumimoji="1" lang="en-US" altLang="ko-KR" b="0" i="1" smtClean="0">
                            <a:latin typeface="Cambria Math" panose="02040503050406030204" pitchFamily="18" charset="0"/>
                            <a:ea typeface="Cambria Math" panose="02040503050406030204" pitchFamily="18" charset="0"/>
                          </a:rPr>
                          <m:t>𝐸</m:t>
                        </m:r>
                      </m:sub>
                    </m:sSub>
                    <m:r>
                      <a:rPr kumimoji="1" lang="en-US" altLang="ko-KR" b="0" i="1" smtClean="0">
                        <a:latin typeface="Cambria Math" panose="02040503050406030204" pitchFamily="18" charset="0"/>
                        <a:ea typeface="Cambria Math" panose="02040503050406030204" pitchFamily="18" charset="0"/>
                      </a:rPr>
                      <m:t>)</m:t>
                    </m:r>
                  </m:oMath>
                </a14:m>
                <a:endParaRPr kumimoji="1" lang="en-US" altLang="ko-KR" dirty="0"/>
              </a:p>
              <a:p>
                <a:pPr lvl="1"/>
                <a:r>
                  <a:rPr kumimoji="1" lang="en-US" altLang="ko-KR" dirty="0"/>
                  <a:t>Moon: </a:t>
                </a:r>
                <a14:m>
                  <m:oMath xmlns:m="http://schemas.openxmlformats.org/officeDocument/2006/math">
                    <m:r>
                      <a:rPr kumimoji="1" lang="en-US" altLang="ko-KR" b="0" i="1" smtClean="0">
                        <a:latin typeface="Cambria Math" panose="02040503050406030204" pitchFamily="18" charset="0"/>
                      </a:rPr>
                      <m:t>𝑅</m:t>
                    </m:r>
                    <m:d>
                      <m:dPr>
                        <m:ctrlPr>
                          <a:rPr kumimoji="1" lang="en-US" altLang="ko-KR" b="0" i="1" smtClean="0">
                            <a:latin typeface="Cambria Math" panose="02040503050406030204" pitchFamily="18" charset="0"/>
                          </a:rPr>
                        </m:ctrlPr>
                      </m:dPr>
                      <m:e>
                        <m:sSub>
                          <m:sSubPr>
                            <m:ctrlPr>
                              <a:rPr kumimoji="1" lang="en-US" altLang="ko-KR" b="0" i="1" smtClean="0">
                                <a:latin typeface="Cambria Math" panose="02040503050406030204" pitchFamily="18" charset="0"/>
                                <a:ea typeface="Cambria Math" panose="02040503050406030204" pitchFamily="18" charset="0"/>
                              </a:rPr>
                            </m:ctrlPr>
                          </m:sSubPr>
                          <m:e>
                            <m:r>
                              <a:rPr kumimoji="1" lang="en-US" altLang="ko-KR" b="0" i="1" smtClean="0">
                                <a:latin typeface="Cambria Math" panose="02040503050406030204" pitchFamily="18" charset="0"/>
                                <a:ea typeface="Cambria Math" panose="02040503050406030204" pitchFamily="18" charset="0"/>
                              </a:rPr>
                              <m:t>𝜙</m:t>
                            </m:r>
                          </m:e>
                          <m:sub>
                            <m:r>
                              <a:rPr kumimoji="1" lang="en-US" altLang="ko-KR" b="0" i="1" smtClean="0">
                                <a:latin typeface="Cambria Math" panose="02040503050406030204" pitchFamily="18" charset="0"/>
                                <a:ea typeface="Cambria Math" panose="02040503050406030204" pitchFamily="18" charset="0"/>
                              </a:rPr>
                              <m:t>𝐸</m:t>
                            </m:r>
                          </m:sub>
                        </m:sSub>
                      </m:e>
                    </m:d>
                    <m:r>
                      <a:rPr kumimoji="1" lang="en-US" altLang="ko-KR" b="0" i="1" smtClean="0">
                        <a:latin typeface="Cambria Math" panose="02040503050406030204" pitchFamily="18" charset="0"/>
                        <a:ea typeface="Cambria Math" panose="02040503050406030204" pitchFamily="18" charset="0"/>
                      </a:rPr>
                      <m:t>𝑇</m:t>
                    </m:r>
                    <m:d>
                      <m:dPr>
                        <m:ctrlPr>
                          <a:rPr kumimoji="1" lang="en-US" altLang="ko-KR" b="0" i="1" smtClean="0">
                            <a:latin typeface="Cambria Math" panose="02040503050406030204" pitchFamily="18" charset="0"/>
                            <a:ea typeface="Cambria Math" panose="02040503050406030204" pitchFamily="18" charset="0"/>
                          </a:rPr>
                        </m:ctrlPr>
                      </m:dPr>
                      <m:e>
                        <m:sSub>
                          <m:sSubPr>
                            <m:ctrlPr>
                              <a:rPr kumimoji="1" lang="en-US" altLang="ko-KR" b="0" i="1" smtClean="0">
                                <a:latin typeface="Cambria Math" panose="02040503050406030204" pitchFamily="18" charset="0"/>
                                <a:ea typeface="Cambria Math" panose="02040503050406030204" pitchFamily="18" charset="0"/>
                              </a:rPr>
                            </m:ctrlPr>
                          </m:sSubPr>
                          <m:e>
                            <m:r>
                              <a:rPr kumimoji="1" lang="en-US" altLang="ko-KR" b="0" i="1" smtClean="0">
                                <a:latin typeface="Cambria Math" panose="02040503050406030204" pitchFamily="18" charset="0"/>
                                <a:ea typeface="Cambria Math" panose="02040503050406030204" pitchFamily="18" charset="0"/>
                              </a:rPr>
                              <m:t>𝑑</m:t>
                            </m:r>
                          </m:e>
                          <m:sub>
                            <m:r>
                              <a:rPr kumimoji="1" lang="en-US" altLang="ko-KR" b="0" i="1" smtClean="0">
                                <a:latin typeface="Cambria Math" panose="02040503050406030204" pitchFamily="18" charset="0"/>
                                <a:ea typeface="Cambria Math" panose="02040503050406030204" pitchFamily="18" charset="0"/>
                              </a:rPr>
                              <m:t>𝐸</m:t>
                            </m:r>
                          </m:sub>
                        </m:sSub>
                      </m:e>
                    </m:d>
                    <m:r>
                      <a:rPr kumimoji="1" lang="en-US" altLang="ko-KR" b="0" i="1" smtClean="0">
                        <a:latin typeface="Cambria Math" panose="02040503050406030204" pitchFamily="18" charset="0"/>
                        <a:ea typeface="Cambria Math" panose="02040503050406030204" pitchFamily="18" charset="0"/>
                      </a:rPr>
                      <m:t>𝑅</m:t>
                    </m:r>
                    <m:r>
                      <a:rPr kumimoji="1" lang="en-US" altLang="ko-KR" b="0" i="1" smtClean="0">
                        <a:latin typeface="Cambria Math" panose="02040503050406030204" pitchFamily="18" charset="0"/>
                        <a:ea typeface="Cambria Math" panose="02040503050406030204" pitchFamily="18" charset="0"/>
                      </a:rPr>
                      <m:t>(</m:t>
                    </m:r>
                    <m:sSub>
                      <m:sSubPr>
                        <m:ctrlPr>
                          <a:rPr kumimoji="1" lang="en-US" altLang="ko-KR" b="0" i="1" smtClean="0">
                            <a:latin typeface="Cambria Math" panose="02040503050406030204" pitchFamily="18" charset="0"/>
                            <a:ea typeface="Cambria Math" panose="02040503050406030204" pitchFamily="18" charset="0"/>
                          </a:rPr>
                        </m:ctrlPr>
                      </m:sSubPr>
                      <m:e>
                        <m:r>
                          <a:rPr kumimoji="1" lang="en-US" altLang="ko-KR" b="0" i="1" smtClean="0">
                            <a:latin typeface="Cambria Math" panose="02040503050406030204" pitchFamily="18" charset="0"/>
                            <a:ea typeface="Cambria Math" panose="02040503050406030204" pitchFamily="18" charset="0"/>
                          </a:rPr>
                          <m:t>𝜙</m:t>
                        </m:r>
                      </m:e>
                      <m:sub>
                        <m:r>
                          <a:rPr kumimoji="1" lang="en-US" altLang="ko-KR" b="0" i="1" smtClean="0">
                            <a:latin typeface="Cambria Math" panose="02040503050406030204" pitchFamily="18" charset="0"/>
                            <a:ea typeface="Cambria Math" panose="02040503050406030204" pitchFamily="18" charset="0"/>
                          </a:rPr>
                          <m:t>𝑀</m:t>
                        </m:r>
                      </m:sub>
                    </m:sSub>
                    <m:r>
                      <a:rPr kumimoji="1" lang="en-US" altLang="ko-KR" b="0" i="1" smtClean="0">
                        <a:latin typeface="Cambria Math" panose="02040503050406030204" pitchFamily="18" charset="0"/>
                        <a:ea typeface="Cambria Math" panose="02040503050406030204" pitchFamily="18" charset="0"/>
                      </a:rPr>
                      <m:t>)</m:t>
                    </m:r>
                    <m:r>
                      <a:rPr kumimoji="1" lang="en-US" altLang="ko-KR" i="1">
                        <a:latin typeface="Cambria Math" panose="02040503050406030204" pitchFamily="18" charset="0"/>
                        <a:ea typeface="Cambria Math" panose="02040503050406030204" pitchFamily="18" charset="0"/>
                      </a:rPr>
                      <m:t>𝑇</m:t>
                    </m:r>
                    <m:d>
                      <m:dPr>
                        <m:ctrlPr>
                          <a:rPr kumimoji="1" lang="en-US" altLang="ko-KR" i="1">
                            <a:latin typeface="Cambria Math" panose="02040503050406030204" pitchFamily="18" charset="0"/>
                            <a:ea typeface="Cambria Math" panose="02040503050406030204" pitchFamily="18" charset="0"/>
                          </a:rPr>
                        </m:ctrlPr>
                      </m:dPr>
                      <m:e>
                        <m:sSub>
                          <m:sSubPr>
                            <m:ctrlPr>
                              <a:rPr kumimoji="1" lang="en-US" altLang="ko-KR" i="1">
                                <a:latin typeface="Cambria Math" panose="02040503050406030204" pitchFamily="18" charset="0"/>
                                <a:ea typeface="Cambria Math" panose="02040503050406030204" pitchFamily="18" charset="0"/>
                              </a:rPr>
                            </m:ctrlPr>
                          </m:sSubPr>
                          <m:e>
                            <m:r>
                              <a:rPr kumimoji="1" lang="en-US" altLang="ko-KR" i="1">
                                <a:latin typeface="Cambria Math" panose="02040503050406030204" pitchFamily="18" charset="0"/>
                                <a:ea typeface="Cambria Math" panose="02040503050406030204" pitchFamily="18" charset="0"/>
                              </a:rPr>
                              <m:t>𝑑</m:t>
                            </m:r>
                          </m:e>
                          <m:sub>
                            <m:r>
                              <a:rPr kumimoji="1" lang="en-US" altLang="ko-KR" b="0" i="1" smtClean="0">
                                <a:latin typeface="Cambria Math" panose="02040503050406030204" pitchFamily="18" charset="0"/>
                                <a:ea typeface="Cambria Math" panose="02040503050406030204" pitchFamily="18" charset="0"/>
                              </a:rPr>
                              <m:t>𝑀</m:t>
                            </m:r>
                          </m:sub>
                        </m:sSub>
                      </m:e>
                    </m:d>
                    <m:r>
                      <a:rPr kumimoji="1" lang="en-US" altLang="ko-KR" i="1">
                        <a:latin typeface="Cambria Math" panose="02040503050406030204" pitchFamily="18" charset="0"/>
                        <a:ea typeface="Cambria Math" panose="02040503050406030204" pitchFamily="18" charset="0"/>
                      </a:rPr>
                      <m:t>𝑅</m:t>
                    </m:r>
                    <m:r>
                      <a:rPr kumimoji="1" lang="en-US" altLang="ko-KR" i="1">
                        <a:latin typeface="Cambria Math" panose="02040503050406030204" pitchFamily="18" charset="0"/>
                        <a:ea typeface="Cambria Math" panose="02040503050406030204" pitchFamily="18" charset="0"/>
                      </a:rPr>
                      <m:t>(</m:t>
                    </m:r>
                    <m:sSub>
                      <m:sSubPr>
                        <m:ctrlPr>
                          <a:rPr kumimoji="1" lang="en-US" altLang="ko-KR" i="1">
                            <a:latin typeface="Cambria Math" panose="02040503050406030204" pitchFamily="18" charset="0"/>
                            <a:ea typeface="Cambria Math" panose="02040503050406030204" pitchFamily="18" charset="0"/>
                          </a:rPr>
                        </m:ctrlPr>
                      </m:sSubPr>
                      <m:e>
                        <m:r>
                          <a:rPr kumimoji="1" lang="en-US" altLang="ko-KR" i="1">
                            <a:latin typeface="Cambria Math" panose="02040503050406030204" pitchFamily="18" charset="0"/>
                            <a:ea typeface="Cambria Math" panose="02040503050406030204" pitchFamily="18" charset="0"/>
                          </a:rPr>
                          <m:t>𝜃</m:t>
                        </m:r>
                      </m:e>
                      <m:sub>
                        <m:r>
                          <a:rPr kumimoji="1" lang="en-US" altLang="ko-KR" b="0" i="1" smtClean="0">
                            <a:latin typeface="Cambria Math" panose="02040503050406030204" pitchFamily="18" charset="0"/>
                            <a:ea typeface="Cambria Math" panose="02040503050406030204" pitchFamily="18" charset="0"/>
                          </a:rPr>
                          <m:t>𝑀</m:t>
                        </m:r>
                      </m:sub>
                    </m:sSub>
                    <m:r>
                      <a:rPr kumimoji="1" lang="en-US" altLang="ko-KR" i="1">
                        <a:latin typeface="Cambria Math" panose="02040503050406030204" pitchFamily="18" charset="0"/>
                        <a:ea typeface="Cambria Math" panose="02040503050406030204" pitchFamily="18" charset="0"/>
                      </a:rPr>
                      <m:t>)</m:t>
                    </m:r>
                  </m:oMath>
                </a14:m>
                <a:endParaRPr kumimoji="1" lang="en-US" altLang="ko-KR" dirty="0"/>
              </a:p>
              <a:p>
                <a:pPr lvl="1"/>
                <a:endParaRPr kumimoji="1"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839416" y="3932301"/>
                <a:ext cx="8208912" cy="2305011"/>
              </a:xfrm>
              <a:blipFill>
                <a:blip r:embed="rId3"/>
                <a:stretch>
                  <a:fillRect l="-773" t="-1093"/>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2"/>
          </p:nvPr>
        </p:nvSpPr>
        <p:spPr/>
        <p:txBody>
          <a:bodyPr/>
          <a:lstStyle/>
          <a:p>
            <a:fld id="{B81C3356-60A9-4391-B4BA-980644DD2ECD}" type="slidenum">
              <a:rPr lang="ko-KR" altLang="en-US" smtClean="0"/>
              <a:t>18</a:t>
            </a:fld>
            <a:endParaRPr lang="ko-KR" altLang="en-US"/>
          </a:p>
        </p:txBody>
      </p:sp>
      <p:pic>
        <p:nvPicPr>
          <p:cNvPr id="5" name="그림 4"/>
          <p:cNvPicPr>
            <a:picLocks noChangeAspect="1"/>
          </p:cNvPicPr>
          <p:nvPr/>
        </p:nvPicPr>
        <p:blipFill>
          <a:blip r:embed="rId4"/>
          <a:stretch>
            <a:fillRect/>
          </a:stretch>
        </p:blipFill>
        <p:spPr>
          <a:xfrm>
            <a:off x="5663952" y="1221930"/>
            <a:ext cx="5854932" cy="3143174"/>
          </a:xfrm>
          <a:prstGeom prst="rect">
            <a:avLst/>
          </a:prstGeom>
        </p:spPr>
      </p:pic>
      <p:pic>
        <p:nvPicPr>
          <p:cNvPr id="6" name="그림 5">
            <a:extLst>
              <a:ext uri="{FF2B5EF4-FFF2-40B4-BE49-F238E27FC236}">
                <a16:creationId xmlns:a16="http://schemas.microsoft.com/office/drawing/2014/main" id="{8F6D1B59-6598-07FC-AC3D-ADFF29CA19AE}"/>
              </a:ext>
            </a:extLst>
          </p:cNvPr>
          <p:cNvPicPr>
            <a:picLocks noChangeAspect="1"/>
          </p:cNvPicPr>
          <p:nvPr/>
        </p:nvPicPr>
        <p:blipFill>
          <a:blip r:embed="rId5"/>
          <a:stretch>
            <a:fillRect/>
          </a:stretch>
        </p:blipFill>
        <p:spPr>
          <a:xfrm>
            <a:off x="551384" y="1221930"/>
            <a:ext cx="4968552" cy="2459098"/>
          </a:xfrm>
          <a:prstGeom prst="rect">
            <a:avLst/>
          </a:prstGeom>
        </p:spPr>
      </p:pic>
      <p:sp>
        <p:nvSpPr>
          <p:cNvPr id="7" name="TextBox 6">
            <a:extLst>
              <a:ext uri="{FF2B5EF4-FFF2-40B4-BE49-F238E27FC236}">
                <a16:creationId xmlns:a16="http://schemas.microsoft.com/office/drawing/2014/main" id="{0289B9D2-A4C3-F41D-E959-97E81301045D}"/>
              </a:ext>
            </a:extLst>
          </p:cNvPr>
          <p:cNvSpPr txBox="1"/>
          <p:nvPr/>
        </p:nvSpPr>
        <p:spPr>
          <a:xfrm>
            <a:off x="3065310" y="1210108"/>
            <a:ext cx="1031051" cy="369332"/>
          </a:xfrm>
          <a:prstGeom prst="rect">
            <a:avLst/>
          </a:prstGeom>
          <a:noFill/>
        </p:spPr>
        <p:txBody>
          <a:bodyPr wrap="none" rtlCol="0">
            <a:spAutoFit/>
          </a:bodyPr>
          <a:lstStyle/>
          <a:p>
            <a:r>
              <a:rPr kumimoji="1" lang="en-US" altLang="ko-KR" b="1" dirty="0">
                <a:latin typeface="Times New Roman" panose="02020603050405020304" pitchFamily="18" charset="0"/>
                <a:cs typeface="Times New Roman" panose="02020603050405020304" pitchFamily="18" charset="0"/>
              </a:rPr>
              <a:t>Graph-1</a:t>
            </a:r>
            <a:endParaRPr kumimoji="1" lang="ko-KR" altLang="en-US"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CB04046-5A3B-65D0-83C2-AAC66A77BAF4}"/>
              </a:ext>
            </a:extLst>
          </p:cNvPr>
          <p:cNvSpPr txBox="1"/>
          <p:nvPr/>
        </p:nvSpPr>
        <p:spPr>
          <a:xfrm>
            <a:off x="8472264" y="1221930"/>
            <a:ext cx="1031051" cy="369332"/>
          </a:xfrm>
          <a:prstGeom prst="rect">
            <a:avLst/>
          </a:prstGeom>
          <a:noFill/>
        </p:spPr>
        <p:txBody>
          <a:bodyPr wrap="none" rtlCol="0">
            <a:spAutoFit/>
          </a:bodyPr>
          <a:lstStyle/>
          <a:p>
            <a:r>
              <a:rPr kumimoji="1" lang="en-US" altLang="ko-KR" b="1" dirty="0">
                <a:latin typeface="Times New Roman" panose="02020603050405020304" pitchFamily="18" charset="0"/>
                <a:cs typeface="Times New Roman" panose="02020603050405020304" pitchFamily="18" charset="0"/>
              </a:rPr>
              <a:t>Graph-2</a:t>
            </a:r>
            <a:endParaRPr kumimoji="1" lang="ko-KR" altLang="en-US" b="1" dirty="0">
              <a:latin typeface="Times New Roman" panose="02020603050405020304" pitchFamily="18" charset="0"/>
              <a:cs typeface="Times New Roman" panose="02020603050405020304" pitchFamily="18" charset="0"/>
            </a:endParaRPr>
          </a:p>
        </p:txBody>
      </p:sp>
      <p:cxnSp>
        <p:nvCxnSpPr>
          <p:cNvPr id="10" name="직선 화살표 연결선 9">
            <a:extLst>
              <a:ext uri="{FF2B5EF4-FFF2-40B4-BE49-F238E27FC236}">
                <a16:creationId xmlns:a16="http://schemas.microsoft.com/office/drawing/2014/main" id="{3399F25B-467A-B933-976B-9B8D136D64EA}"/>
              </a:ext>
            </a:extLst>
          </p:cNvPr>
          <p:cNvCxnSpPr/>
          <p:nvPr/>
        </p:nvCxnSpPr>
        <p:spPr>
          <a:xfrm>
            <a:off x="2855640" y="1772816"/>
            <a:ext cx="1008112" cy="36004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8B33E8FA-B85B-2ADA-B8F3-3F79EB4FF070}"/>
              </a:ext>
            </a:extLst>
          </p:cNvPr>
          <p:cNvCxnSpPr>
            <a:cxnSpLocks/>
          </p:cNvCxnSpPr>
          <p:nvPr/>
        </p:nvCxnSpPr>
        <p:spPr>
          <a:xfrm flipH="1">
            <a:off x="3215680" y="2451479"/>
            <a:ext cx="365155" cy="47346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10D9038C-3C95-B0F2-1AA9-65F9E3718A86}"/>
              </a:ext>
            </a:extLst>
          </p:cNvPr>
          <p:cNvCxnSpPr>
            <a:cxnSpLocks/>
          </p:cNvCxnSpPr>
          <p:nvPr/>
        </p:nvCxnSpPr>
        <p:spPr>
          <a:xfrm>
            <a:off x="4223792" y="2451479"/>
            <a:ext cx="504056" cy="47346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EA882AC3-E9E5-B018-D7B7-D6A264ED55DF}"/>
              </a:ext>
            </a:extLst>
          </p:cNvPr>
          <p:cNvCxnSpPr>
            <a:cxnSpLocks/>
          </p:cNvCxnSpPr>
          <p:nvPr/>
        </p:nvCxnSpPr>
        <p:spPr>
          <a:xfrm>
            <a:off x="7979677" y="1692596"/>
            <a:ext cx="1140659" cy="36004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464F1A52-891F-A69F-5102-4F3336289CA0}"/>
              </a:ext>
            </a:extLst>
          </p:cNvPr>
          <p:cNvCxnSpPr>
            <a:cxnSpLocks/>
          </p:cNvCxnSpPr>
          <p:nvPr/>
        </p:nvCxnSpPr>
        <p:spPr>
          <a:xfrm flipH="1">
            <a:off x="8256240" y="2351074"/>
            <a:ext cx="432048" cy="44244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9386E5E-B63C-D5A1-A7D6-C43734CA62FE}"/>
              </a:ext>
            </a:extLst>
          </p:cNvPr>
          <p:cNvCxnSpPr>
            <a:cxnSpLocks/>
          </p:cNvCxnSpPr>
          <p:nvPr/>
        </p:nvCxnSpPr>
        <p:spPr>
          <a:xfrm>
            <a:off x="9408368" y="2351074"/>
            <a:ext cx="576064" cy="50931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35B89ED0-5CF8-6D78-F2A3-C1F34A08CACF}"/>
              </a:ext>
            </a:extLst>
          </p:cNvPr>
          <p:cNvCxnSpPr>
            <a:cxnSpLocks/>
          </p:cNvCxnSpPr>
          <p:nvPr/>
        </p:nvCxnSpPr>
        <p:spPr>
          <a:xfrm>
            <a:off x="10272464" y="3140968"/>
            <a:ext cx="504056" cy="43204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CE17641E-AFD5-03B4-BCB0-2F44A16B7655}"/>
              </a:ext>
            </a:extLst>
          </p:cNvPr>
          <p:cNvCxnSpPr>
            <a:cxnSpLocks/>
          </p:cNvCxnSpPr>
          <p:nvPr/>
        </p:nvCxnSpPr>
        <p:spPr>
          <a:xfrm>
            <a:off x="2855640" y="1772816"/>
            <a:ext cx="1008112" cy="36004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2F607833-8272-FDC9-627C-A8A93716C3CF}"/>
              </a:ext>
            </a:extLst>
          </p:cNvPr>
          <p:cNvCxnSpPr>
            <a:cxnSpLocks/>
          </p:cNvCxnSpPr>
          <p:nvPr/>
        </p:nvCxnSpPr>
        <p:spPr>
          <a:xfrm>
            <a:off x="7979677" y="1692596"/>
            <a:ext cx="1140659" cy="36004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21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898989"/>
                                      </p:to>
                                    </p:animClr>
                                  </p:sub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898989"/>
                                      </p:to>
                                    </p:animClr>
                                  </p:sub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898989"/>
                                      </p:to>
                                    </p:animClr>
                                  </p:sub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898989"/>
                                      </p:to>
                                    </p:animClr>
                                  </p:sub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898989"/>
                                      </p:to>
                                    </p:animClr>
                                  </p:sub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From Local to Camera (View) Space</a:t>
            </a:r>
            <a:endParaRPr kumimoji="1" lang="ko-KR" altLang="en-US" dirty="0"/>
          </a:p>
        </p:txBody>
      </p:sp>
      <p:sp>
        <p:nvSpPr>
          <p:cNvPr id="4" name="슬라이드 번호 개체 틀 3"/>
          <p:cNvSpPr>
            <a:spLocks noGrp="1"/>
          </p:cNvSpPr>
          <p:nvPr>
            <p:ph type="sldNum" sz="quarter" idx="12"/>
          </p:nvPr>
        </p:nvSpPr>
        <p:spPr/>
        <p:txBody>
          <a:bodyPr/>
          <a:lstStyle/>
          <a:p>
            <a:fld id="{B81C3356-60A9-4391-B4BA-980644DD2ECD}" type="slidenum">
              <a:rPr lang="ko-KR" altLang="en-US" smtClean="0"/>
              <a:t>19</a:t>
            </a:fld>
            <a:endParaRPr lang="ko-KR" altLang="en-US"/>
          </a:p>
        </p:txBody>
      </p:sp>
      <p:pic>
        <p:nvPicPr>
          <p:cNvPr id="5" name="그림 4"/>
          <p:cNvPicPr>
            <a:picLocks noChangeAspect="1"/>
          </p:cNvPicPr>
          <p:nvPr/>
        </p:nvPicPr>
        <p:blipFill>
          <a:blip r:embed="rId3"/>
          <a:stretch>
            <a:fillRect/>
          </a:stretch>
        </p:blipFill>
        <p:spPr>
          <a:xfrm>
            <a:off x="551384" y="1097854"/>
            <a:ext cx="6144861" cy="4662291"/>
          </a:xfrm>
          <a:prstGeom prst="rect">
            <a:avLst/>
          </a:prstGeom>
        </p:spPr>
      </p:pic>
      <p:sp>
        <p:nvSpPr>
          <p:cNvPr id="3" name="내용 개체 틀 2"/>
          <p:cNvSpPr>
            <a:spLocks noGrp="1"/>
          </p:cNvSpPr>
          <p:nvPr>
            <p:ph idx="1"/>
          </p:nvPr>
        </p:nvSpPr>
        <p:spPr>
          <a:xfrm>
            <a:off x="5042576" y="4221088"/>
            <a:ext cx="6704366" cy="1990474"/>
          </a:xfrm>
        </p:spPr>
        <p:txBody>
          <a:bodyPr>
            <a:normAutofit/>
          </a:bodyPr>
          <a:lstStyle/>
          <a:p>
            <a:r>
              <a:rPr kumimoji="1" lang="en-US" altLang="ko-KR" sz="1800" dirty="0"/>
              <a:t>ABCDE: Model transformation of the object (Local to World)</a:t>
            </a:r>
          </a:p>
          <a:p>
            <a:r>
              <a:rPr kumimoji="1" lang="en-US" altLang="ko-KR" sz="1800" dirty="0"/>
              <a:t>(ABCDE)</a:t>
            </a:r>
            <a:r>
              <a:rPr kumimoji="1" lang="en-US" altLang="ko-KR" sz="1800" baseline="30000" dirty="0"/>
              <a:t>-1</a:t>
            </a:r>
            <a:r>
              <a:rPr kumimoji="1" lang="en-US" altLang="ko-KR" sz="1800" dirty="0"/>
              <a:t>: World to Local transformation</a:t>
            </a:r>
          </a:p>
          <a:p>
            <a:r>
              <a:rPr lang="en-US" altLang="ko-KR" sz="1800" dirty="0"/>
              <a:t>AFG: Camera coords. (Local for camera) to World coords.</a:t>
            </a:r>
          </a:p>
          <a:p>
            <a:r>
              <a:rPr kumimoji="1" lang="en-US" altLang="ko-KR" sz="1800" dirty="0"/>
              <a:t>(AFG)</a:t>
            </a:r>
            <a:r>
              <a:rPr kumimoji="1" lang="en-US" altLang="ko-KR" sz="1800" baseline="30000" dirty="0"/>
              <a:t>-1</a:t>
            </a:r>
            <a:r>
              <a:rPr kumimoji="1" lang="en-US" altLang="ko-KR" sz="1800" dirty="0"/>
              <a:t>: World to camera coordinates (view matrix)</a:t>
            </a:r>
          </a:p>
          <a:p>
            <a:r>
              <a:rPr lang="en-US" altLang="ko-KR" sz="1800" dirty="0"/>
              <a:t>(AFG)</a:t>
            </a:r>
            <a:r>
              <a:rPr lang="en-US" altLang="ko-KR" sz="1800" baseline="30000" dirty="0"/>
              <a:t>-1</a:t>
            </a:r>
            <a:r>
              <a:rPr lang="en-US" altLang="ko-KR" sz="1800" dirty="0"/>
              <a:t>ABCDE = G</a:t>
            </a:r>
            <a:r>
              <a:rPr lang="en-US" altLang="ko-KR" sz="1800" baseline="30000" dirty="0"/>
              <a:t>-1</a:t>
            </a:r>
            <a:r>
              <a:rPr lang="en-US" altLang="ko-KR" sz="1800" dirty="0"/>
              <a:t>F</a:t>
            </a:r>
            <a:r>
              <a:rPr lang="en-US" altLang="ko-KR" sz="1800" baseline="30000" dirty="0"/>
              <a:t>-1</a:t>
            </a:r>
            <a:r>
              <a:rPr lang="en-US" altLang="ko-KR" sz="1800" dirty="0"/>
              <a:t>BCDE : from local to camera space </a:t>
            </a:r>
          </a:p>
        </p:txBody>
      </p:sp>
    </p:spTree>
    <p:extLst>
      <p:ext uri="{BB962C8B-B14F-4D97-AF65-F5344CB8AC3E}">
        <p14:creationId xmlns:p14="http://schemas.microsoft.com/office/powerpoint/2010/main" val="387933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Scene Graph</a:t>
            </a:r>
            <a:endParaRPr kumimoji="1" lang="ko-KR" altLang="en-US" dirty="0"/>
          </a:p>
        </p:txBody>
      </p:sp>
      <p:sp>
        <p:nvSpPr>
          <p:cNvPr id="3" name="내용 개체 틀 2"/>
          <p:cNvSpPr>
            <a:spLocks noGrp="1"/>
          </p:cNvSpPr>
          <p:nvPr>
            <p:ph idx="1"/>
          </p:nvPr>
        </p:nvSpPr>
        <p:spPr/>
        <p:txBody>
          <a:bodyPr>
            <a:normAutofit/>
          </a:bodyPr>
          <a:lstStyle/>
          <a:p>
            <a:r>
              <a:rPr lang="en-US" altLang="ko-KR" sz="2400" dirty="0"/>
              <a:t>Data structure</a:t>
            </a:r>
          </a:p>
          <a:p>
            <a:pPr lvl="1"/>
            <a:r>
              <a:rPr lang="en-US" altLang="ko-KR" sz="2000" dirty="0"/>
              <a:t>Hierarchical relationships between transformations applied to 3D objects</a:t>
            </a:r>
            <a:endParaRPr lang="en-US" altLang="ko-KR" sz="2200" dirty="0"/>
          </a:p>
          <a:p>
            <a:r>
              <a:rPr lang="en-US" altLang="ko-KR" sz="2400" dirty="0"/>
              <a:t>Applications</a:t>
            </a:r>
          </a:p>
          <a:p>
            <a:pPr lvl="1"/>
            <a:r>
              <a:rPr lang="en-US" altLang="ko-KR" sz="2000" dirty="0"/>
              <a:t>Rendering algorithms</a:t>
            </a:r>
          </a:p>
          <a:p>
            <a:pPr lvl="1"/>
            <a:r>
              <a:rPr lang="en-US" altLang="ko-KR" sz="2000" dirty="0"/>
              <a:t>Animations of hierarchical structure </a:t>
            </a:r>
          </a:p>
          <a:p>
            <a:pPr lvl="1"/>
            <a:r>
              <a:rPr lang="en-US" altLang="ko-KR" sz="2000" dirty="0"/>
              <a:t>Bounding volumes</a:t>
            </a:r>
          </a:p>
        </p:txBody>
      </p:sp>
      <p:sp>
        <p:nvSpPr>
          <p:cNvPr id="4" name="슬라이드 번호 개체 틀 3"/>
          <p:cNvSpPr>
            <a:spLocks noGrp="1"/>
          </p:cNvSpPr>
          <p:nvPr>
            <p:ph type="sldNum" sz="quarter" idx="12"/>
          </p:nvPr>
        </p:nvSpPr>
        <p:spPr/>
        <p:txBody>
          <a:bodyPr/>
          <a:lstStyle/>
          <a:p>
            <a:fld id="{B81C3356-60A9-4391-B4BA-980644DD2ECD}" type="slidenum">
              <a:rPr lang="ko-KR" altLang="en-US" smtClean="0"/>
              <a:t>2</a:t>
            </a:fld>
            <a:endParaRPr lang="ko-KR" altLang="en-US"/>
          </a:p>
        </p:txBody>
      </p:sp>
      <p:pic>
        <p:nvPicPr>
          <p:cNvPr id="5" name="그림 4">
            <a:extLst>
              <a:ext uri="{FF2B5EF4-FFF2-40B4-BE49-F238E27FC236}">
                <a16:creationId xmlns:a16="http://schemas.microsoft.com/office/drawing/2014/main" id="{FFB774F1-ED0E-7880-CDE3-AF4A342977E9}"/>
              </a:ext>
            </a:extLst>
          </p:cNvPr>
          <p:cNvPicPr>
            <a:picLocks noChangeAspect="1"/>
          </p:cNvPicPr>
          <p:nvPr/>
        </p:nvPicPr>
        <p:blipFill>
          <a:blip r:embed="rId3"/>
          <a:stretch>
            <a:fillRect/>
          </a:stretch>
        </p:blipFill>
        <p:spPr>
          <a:xfrm>
            <a:off x="5735960" y="2204864"/>
            <a:ext cx="5445881" cy="3123046"/>
          </a:xfrm>
          <a:prstGeom prst="rect">
            <a:avLst/>
          </a:prstGeom>
        </p:spPr>
      </p:pic>
    </p:spTree>
    <p:extLst>
      <p:ext uri="{BB962C8B-B14F-4D97-AF65-F5344CB8AC3E}">
        <p14:creationId xmlns:p14="http://schemas.microsoft.com/office/powerpoint/2010/main" val="135817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Relative Transformation: Generalization</a:t>
            </a:r>
            <a:endParaRPr kumimoji="1"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1146873" y="5108004"/>
                <a:ext cx="10447757" cy="1345332"/>
              </a:xfrm>
            </p:spPr>
            <p:txBody>
              <a:bodyPr>
                <a:noAutofit/>
              </a:bodyPr>
              <a:lstStyle/>
              <a:p>
                <a:r>
                  <a:rPr lang="en-US" altLang="ko-KR" dirty="0"/>
                  <a:t>Representing Object-1’ s coordinates relative to Object-2’ s local reference frame: using LCA (Lowest Common Ancestor)</a:t>
                </a:r>
              </a:p>
              <a:p>
                <a:r>
                  <a:rPr lang="en-US" altLang="ko-KR" dirty="0"/>
                  <a:t>Transformation for conversion: </a:t>
                </a:r>
                <a14:m>
                  <m:oMath xmlns:m="http://schemas.openxmlformats.org/officeDocument/2006/math">
                    <m:sSup>
                      <m:sSupPr>
                        <m:ctrlPr>
                          <a:rPr lang="en-US" altLang="ko-KR" b="0" i="1" dirty="0" smtClean="0">
                            <a:latin typeface="Cambria Math" panose="02040503050406030204" pitchFamily="18" charset="0"/>
                            <a:ea typeface="Cambria Math" panose="02040503050406030204" pitchFamily="18" charset="0"/>
                          </a:rPr>
                        </m:ctrlPr>
                      </m:sSupPr>
                      <m:e>
                        <m:d>
                          <m:dPr>
                            <m:ctrlPr>
                              <a:rPr lang="en-US" altLang="ko-KR" b="0" i="1" dirty="0" smtClean="0">
                                <a:latin typeface="Cambria Math" panose="02040503050406030204" pitchFamily="18" charset="0"/>
                              </a:rPr>
                            </m:ctrlPr>
                          </m:dPr>
                          <m:e>
                            <m:sSub>
                              <m:sSubPr>
                                <m:ctrlPr>
                                  <a:rPr lang="en-US" altLang="ko-KR" b="0" i="1" dirty="0" smtClean="0">
                                    <a:latin typeface="Cambria Math" panose="02040503050406030204" pitchFamily="18" charset="0"/>
                                  </a:rPr>
                                </m:ctrlPr>
                              </m:sSubPr>
                              <m:e>
                                <m:r>
                                  <a:rPr lang="en-US" altLang="ko-KR" b="1" i="0" dirty="0" smtClean="0">
                                    <a:latin typeface="Cambria Math" panose="02040503050406030204" pitchFamily="18" charset="0"/>
                                  </a:rPr>
                                  <m:t>𝐓</m:t>
                                </m:r>
                              </m:e>
                              <m:sub>
                                <m:r>
                                  <a:rPr lang="en-US" altLang="ko-KR" b="0" i="1" dirty="0" smtClean="0">
                                    <a:latin typeface="Cambria Math" panose="02040503050406030204" pitchFamily="18" charset="0"/>
                                  </a:rPr>
                                  <m:t>1</m:t>
                                </m:r>
                              </m:sub>
                            </m:sSub>
                            <m:r>
                              <a:rPr lang="en-US" altLang="ko-KR" b="0" i="1" dirty="0" smtClean="0">
                                <a:latin typeface="Cambria Math" panose="02040503050406030204" pitchFamily="18" charset="0"/>
                                <a:ea typeface="Cambria Math" panose="02040503050406030204" pitchFamily="18" charset="0"/>
                              </a:rPr>
                              <m:t>⋯</m:t>
                            </m:r>
                            <m:sSub>
                              <m:sSubPr>
                                <m:ctrlPr>
                                  <a:rPr lang="en-US" altLang="ko-KR" b="0" i="1" dirty="0" smtClean="0">
                                    <a:latin typeface="Cambria Math" panose="02040503050406030204" pitchFamily="18" charset="0"/>
                                    <a:ea typeface="Cambria Math" panose="02040503050406030204" pitchFamily="18" charset="0"/>
                                  </a:rPr>
                                </m:ctrlPr>
                              </m:sSubPr>
                              <m:e>
                                <m:r>
                                  <a:rPr lang="en-US" altLang="ko-KR" b="1" i="0" dirty="0" smtClean="0">
                                    <a:latin typeface="Cambria Math" panose="02040503050406030204" pitchFamily="18" charset="0"/>
                                    <a:ea typeface="Cambria Math" panose="02040503050406030204" pitchFamily="18" charset="0"/>
                                  </a:rPr>
                                  <m:t>𝐓</m:t>
                                </m:r>
                              </m:e>
                              <m:sub>
                                <m:r>
                                  <a:rPr lang="en-US" altLang="ko-KR" b="0" i="1" dirty="0" smtClean="0">
                                    <a:latin typeface="Cambria Math" panose="02040503050406030204" pitchFamily="18" charset="0"/>
                                    <a:ea typeface="Cambria Math" panose="02040503050406030204" pitchFamily="18" charset="0"/>
                                  </a:rPr>
                                  <m:t>𝑛</m:t>
                                </m:r>
                              </m:sub>
                            </m:sSub>
                          </m:e>
                        </m:d>
                      </m:e>
                      <m:sup>
                        <m:r>
                          <a:rPr lang="en-US" altLang="ko-KR" b="0" i="1" dirty="0" smtClean="0">
                            <a:latin typeface="Cambria Math" panose="02040503050406030204" pitchFamily="18" charset="0"/>
                            <a:ea typeface="Cambria Math" panose="02040503050406030204" pitchFamily="18" charset="0"/>
                          </a:rPr>
                          <m:t>−1</m:t>
                        </m:r>
                      </m:sup>
                    </m:sSup>
                    <m:sSub>
                      <m:sSubPr>
                        <m:ctrlPr>
                          <a:rPr lang="en-US" altLang="ko-KR" b="0" i="1" dirty="0" smtClean="0">
                            <a:latin typeface="Cambria Math" panose="02040503050406030204" pitchFamily="18" charset="0"/>
                            <a:ea typeface="Cambria Math" panose="02040503050406030204" pitchFamily="18" charset="0"/>
                          </a:rPr>
                        </m:ctrlPr>
                      </m:sSubPr>
                      <m:e>
                        <m:r>
                          <a:rPr lang="en-US" altLang="ko-KR" b="1" i="0" dirty="0" smtClean="0">
                            <a:latin typeface="Cambria Math" panose="02040503050406030204" pitchFamily="18" charset="0"/>
                            <a:ea typeface="Cambria Math" panose="02040503050406030204" pitchFamily="18" charset="0"/>
                          </a:rPr>
                          <m:t>𝐒</m:t>
                        </m:r>
                      </m:e>
                      <m:sub>
                        <m:r>
                          <a:rPr lang="en-US" altLang="ko-KR" b="0" i="1" dirty="0" smtClean="0">
                            <a:latin typeface="Cambria Math" panose="02040503050406030204" pitchFamily="18" charset="0"/>
                            <a:ea typeface="Cambria Math" panose="02040503050406030204" pitchFamily="18" charset="0"/>
                          </a:rPr>
                          <m:t>1</m:t>
                        </m:r>
                      </m:sub>
                    </m:sSub>
                    <m:r>
                      <a:rPr lang="en-US" altLang="ko-KR" b="0" i="1" dirty="0" smtClean="0">
                        <a:latin typeface="Cambria Math" panose="02040503050406030204" pitchFamily="18" charset="0"/>
                        <a:ea typeface="Cambria Math" panose="02040503050406030204" pitchFamily="18" charset="0"/>
                      </a:rPr>
                      <m:t>⋯</m:t>
                    </m:r>
                    <m:sSub>
                      <m:sSubPr>
                        <m:ctrlPr>
                          <a:rPr lang="en-US" altLang="ko-KR" b="0" i="1" dirty="0" smtClean="0">
                            <a:latin typeface="Cambria Math" panose="02040503050406030204" pitchFamily="18" charset="0"/>
                            <a:ea typeface="Cambria Math" panose="02040503050406030204" pitchFamily="18" charset="0"/>
                          </a:rPr>
                        </m:ctrlPr>
                      </m:sSubPr>
                      <m:e>
                        <m:r>
                          <a:rPr lang="en-US" altLang="ko-KR" b="1" i="0" dirty="0" smtClean="0">
                            <a:latin typeface="Cambria Math" panose="02040503050406030204" pitchFamily="18" charset="0"/>
                            <a:ea typeface="Cambria Math" panose="02040503050406030204" pitchFamily="18" charset="0"/>
                          </a:rPr>
                          <m:t>𝐒</m:t>
                        </m:r>
                      </m:e>
                      <m:sub>
                        <m:r>
                          <a:rPr lang="en-US" altLang="ko-KR" b="0" i="1" dirty="0" smtClean="0">
                            <a:latin typeface="Cambria Math" panose="02040503050406030204" pitchFamily="18" charset="0"/>
                            <a:ea typeface="Cambria Math" panose="02040503050406030204" pitchFamily="18" charset="0"/>
                          </a:rPr>
                          <m:t>𝑚</m:t>
                        </m:r>
                      </m:sub>
                    </m:sSub>
                    <m:r>
                      <a:rPr lang="en-US" altLang="ko-KR" b="0" i="1" dirty="0" smtClean="0">
                        <a:latin typeface="Cambria Math" panose="02040503050406030204" pitchFamily="18" charset="0"/>
                        <a:ea typeface="Cambria Math" panose="02040503050406030204" pitchFamily="18" charset="0"/>
                      </a:rPr>
                      <m:t>=</m:t>
                    </m:r>
                    <m:sSubSup>
                      <m:sSubSupPr>
                        <m:ctrlPr>
                          <a:rPr lang="en-US" altLang="ko-KR" b="0" i="1" dirty="0" smtClean="0">
                            <a:latin typeface="Cambria Math" panose="02040503050406030204" pitchFamily="18" charset="0"/>
                            <a:ea typeface="Cambria Math" panose="02040503050406030204" pitchFamily="18" charset="0"/>
                          </a:rPr>
                        </m:ctrlPr>
                      </m:sSubSupPr>
                      <m:e>
                        <m:r>
                          <a:rPr lang="en-US" altLang="ko-KR" b="1" i="0" dirty="0" smtClean="0">
                            <a:latin typeface="Cambria Math" panose="02040503050406030204" pitchFamily="18" charset="0"/>
                            <a:ea typeface="Cambria Math" panose="02040503050406030204" pitchFamily="18" charset="0"/>
                          </a:rPr>
                          <m:t>𝐓</m:t>
                        </m:r>
                      </m:e>
                      <m:sub>
                        <m:r>
                          <a:rPr lang="en-US" altLang="ko-KR" b="0" i="1" dirty="0" smtClean="0">
                            <a:latin typeface="Cambria Math" panose="02040503050406030204" pitchFamily="18" charset="0"/>
                            <a:ea typeface="Cambria Math" panose="02040503050406030204" pitchFamily="18" charset="0"/>
                          </a:rPr>
                          <m:t>𝑛</m:t>
                        </m:r>
                      </m:sub>
                      <m:sup>
                        <m:r>
                          <a:rPr lang="en-US" altLang="ko-KR" b="0" i="1" dirty="0" smtClean="0">
                            <a:latin typeface="Cambria Math" panose="02040503050406030204" pitchFamily="18" charset="0"/>
                            <a:ea typeface="Cambria Math" panose="02040503050406030204" pitchFamily="18" charset="0"/>
                          </a:rPr>
                          <m:t>−1</m:t>
                        </m:r>
                      </m:sup>
                    </m:sSubSup>
                    <m:r>
                      <a:rPr lang="en-US" altLang="ko-KR" b="0" i="1" dirty="0" smtClean="0">
                        <a:latin typeface="Cambria Math" panose="02040503050406030204" pitchFamily="18" charset="0"/>
                        <a:ea typeface="Cambria Math" panose="02040503050406030204" pitchFamily="18" charset="0"/>
                      </a:rPr>
                      <m:t>⋯</m:t>
                    </m:r>
                    <m:sSubSup>
                      <m:sSubSupPr>
                        <m:ctrlPr>
                          <a:rPr lang="en-US" altLang="ko-KR" b="0" i="1" dirty="0" smtClean="0">
                            <a:latin typeface="Cambria Math" panose="02040503050406030204" pitchFamily="18" charset="0"/>
                            <a:ea typeface="Cambria Math" panose="02040503050406030204" pitchFamily="18" charset="0"/>
                          </a:rPr>
                        </m:ctrlPr>
                      </m:sSubSupPr>
                      <m:e>
                        <m:r>
                          <a:rPr lang="en-US" altLang="ko-KR" b="1" i="0" dirty="0" smtClean="0">
                            <a:latin typeface="Cambria Math" panose="02040503050406030204" pitchFamily="18" charset="0"/>
                            <a:ea typeface="Cambria Math" panose="02040503050406030204" pitchFamily="18" charset="0"/>
                          </a:rPr>
                          <m:t>𝐓</m:t>
                        </m:r>
                      </m:e>
                      <m:sub>
                        <m:r>
                          <a:rPr lang="en-US" altLang="ko-KR" b="0" i="1" dirty="0" smtClean="0">
                            <a:latin typeface="Cambria Math" panose="02040503050406030204" pitchFamily="18" charset="0"/>
                            <a:ea typeface="Cambria Math" panose="02040503050406030204" pitchFamily="18" charset="0"/>
                          </a:rPr>
                          <m:t>1</m:t>
                        </m:r>
                      </m:sub>
                      <m:sup>
                        <m:r>
                          <a:rPr lang="en-US" altLang="ko-KR" b="0" i="1" dirty="0" smtClean="0">
                            <a:latin typeface="Cambria Math" panose="02040503050406030204" pitchFamily="18" charset="0"/>
                            <a:ea typeface="Cambria Math" panose="02040503050406030204" pitchFamily="18" charset="0"/>
                          </a:rPr>
                          <m:t>−1</m:t>
                        </m:r>
                      </m:sup>
                    </m:sSubSup>
                    <m:sSub>
                      <m:sSubPr>
                        <m:ctrlPr>
                          <a:rPr lang="en-US" altLang="ko-KR" i="1" dirty="0">
                            <a:latin typeface="Cambria Math" panose="02040503050406030204" pitchFamily="18" charset="0"/>
                            <a:ea typeface="Cambria Math" panose="02040503050406030204" pitchFamily="18" charset="0"/>
                          </a:rPr>
                        </m:ctrlPr>
                      </m:sSubPr>
                      <m:e>
                        <m:r>
                          <a:rPr lang="en-US" altLang="ko-KR" b="1" dirty="0">
                            <a:latin typeface="Cambria Math" panose="02040503050406030204" pitchFamily="18" charset="0"/>
                            <a:ea typeface="Cambria Math" panose="02040503050406030204" pitchFamily="18" charset="0"/>
                          </a:rPr>
                          <m:t>𝐒</m:t>
                        </m:r>
                      </m:e>
                      <m:sub>
                        <m:r>
                          <a:rPr lang="en-US" altLang="ko-KR" i="1" dirty="0">
                            <a:latin typeface="Cambria Math" panose="02040503050406030204" pitchFamily="18" charset="0"/>
                            <a:ea typeface="Cambria Math" panose="02040503050406030204" pitchFamily="18" charset="0"/>
                          </a:rPr>
                          <m:t>1</m:t>
                        </m:r>
                      </m:sub>
                    </m:sSub>
                    <m:r>
                      <a:rPr lang="en-US" altLang="ko-KR" i="1" dirty="0">
                        <a:latin typeface="Cambria Math" panose="02040503050406030204" pitchFamily="18" charset="0"/>
                        <a:ea typeface="Cambria Math" panose="02040503050406030204" pitchFamily="18" charset="0"/>
                      </a:rPr>
                      <m:t>⋯</m:t>
                    </m:r>
                    <m:sSub>
                      <m:sSubPr>
                        <m:ctrlPr>
                          <a:rPr lang="en-US" altLang="ko-KR" i="1" dirty="0">
                            <a:latin typeface="Cambria Math" panose="02040503050406030204" pitchFamily="18" charset="0"/>
                            <a:ea typeface="Cambria Math" panose="02040503050406030204" pitchFamily="18" charset="0"/>
                          </a:rPr>
                        </m:ctrlPr>
                      </m:sSubPr>
                      <m:e>
                        <m:r>
                          <a:rPr lang="en-US" altLang="ko-KR" b="1" dirty="0">
                            <a:latin typeface="Cambria Math" panose="02040503050406030204" pitchFamily="18" charset="0"/>
                            <a:ea typeface="Cambria Math" panose="02040503050406030204" pitchFamily="18" charset="0"/>
                          </a:rPr>
                          <m:t>𝐒</m:t>
                        </m:r>
                      </m:e>
                      <m:sub>
                        <m:r>
                          <a:rPr lang="en-US" altLang="ko-KR" i="1" dirty="0">
                            <a:latin typeface="Cambria Math" panose="02040503050406030204" pitchFamily="18" charset="0"/>
                            <a:ea typeface="Cambria Math" panose="02040503050406030204" pitchFamily="18" charset="0"/>
                          </a:rPr>
                          <m:t>𝑚</m:t>
                        </m:r>
                      </m:sub>
                    </m:sSub>
                  </m:oMath>
                </a14:m>
                <a:endParaRPr lang="en-US" altLang="ko-KR" dirty="0"/>
              </a:p>
              <a:p>
                <a:endParaRPr kumimoji="1"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1146873" y="5108004"/>
                <a:ext cx="10447757" cy="1345332"/>
              </a:xfrm>
              <a:blipFill>
                <a:blip r:embed="rId3"/>
                <a:stretch>
                  <a:fillRect l="-486" t="-2804" r="-243"/>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2"/>
          </p:nvPr>
        </p:nvSpPr>
        <p:spPr/>
        <p:txBody>
          <a:bodyPr/>
          <a:lstStyle/>
          <a:p>
            <a:fld id="{B81C3356-60A9-4391-B4BA-980644DD2ECD}" type="slidenum">
              <a:rPr lang="ko-KR" altLang="en-US" smtClean="0"/>
              <a:t>20</a:t>
            </a:fld>
            <a:endParaRPr lang="ko-KR" altLang="en-US"/>
          </a:p>
        </p:txBody>
      </p:sp>
      <p:pic>
        <p:nvPicPr>
          <p:cNvPr id="6" name="그림 5"/>
          <p:cNvPicPr>
            <a:picLocks noChangeAspect="1"/>
          </p:cNvPicPr>
          <p:nvPr/>
        </p:nvPicPr>
        <p:blipFill>
          <a:blip r:embed="rId4"/>
          <a:stretch>
            <a:fillRect/>
          </a:stretch>
        </p:blipFill>
        <p:spPr>
          <a:xfrm>
            <a:off x="767408" y="1124744"/>
            <a:ext cx="5509229" cy="3839244"/>
          </a:xfrm>
          <a:prstGeom prst="rect">
            <a:avLst/>
          </a:prstGeom>
        </p:spPr>
      </p:pic>
    </p:spTree>
    <p:extLst>
      <p:ext uri="{BB962C8B-B14F-4D97-AF65-F5344CB8AC3E}">
        <p14:creationId xmlns:p14="http://schemas.microsoft.com/office/powerpoint/2010/main" val="145886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D05B4BDB-6D2E-C664-E527-20F0CCE822D3}"/>
              </a:ext>
            </a:extLst>
          </p:cNvPr>
          <p:cNvPicPr>
            <a:picLocks noChangeAspect="1"/>
          </p:cNvPicPr>
          <p:nvPr/>
        </p:nvPicPr>
        <p:blipFill>
          <a:blip r:embed="rId3"/>
          <a:stretch>
            <a:fillRect/>
          </a:stretch>
        </p:blipFill>
        <p:spPr>
          <a:xfrm>
            <a:off x="5162802" y="1124743"/>
            <a:ext cx="6650856" cy="4166801"/>
          </a:xfrm>
          <a:prstGeom prst="rect">
            <a:avLst/>
          </a:prstGeom>
        </p:spPr>
      </p:pic>
      <p:sp>
        <p:nvSpPr>
          <p:cNvPr id="2" name="제목 1"/>
          <p:cNvSpPr>
            <a:spLocks noGrp="1"/>
          </p:cNvSpPr>
          <p:nvPr>
            <p:ph type="title"/>
          </p:nvPr>
        </p:nvSpPr>
        <p:spPr/>
        <p:txBody>
          <a:bodyPr/>
          <a:lstStyle/>
          <a:p>
            <a:r>
              <a:rPr kumimoji="1" lang="en-US" altLang="ko-KR" dirty="0"/>
              <a:t>Basic Structure of Scene Graph</a:t>
            </a:r>
            <a:endParaRPr kumimoji="1" lang="ko-KR" altLang="en-US" dirty="0"/>
          </a:p>
        </p:txBody>
      </p:sp>
      <p:sp>
        <p:nvSpPr>
          <p:cNvPr id="3" name="내용 개체 틀 2"/>
          <p:cNvSpPr>
            <a:spLocks noGrp="1"/>
          </p:cNvSpPr>
          <p:nvPr>
            <p:ph idx="1"/>
          </p:nvPr>
        </p:nvSpPr>
        <p:spPr/>
        <p:txBody>
          <a:bodyPr/>
          <a:lstStyle/>
          <a:p>
            <a:r>
              <a:rPr kumimoji="1" lang="en-US" altLang="ko-KR" dirty="0"/>
              <a:t>Tree Structure</a:t>
            </a:r>
          </a:p>
          <a:p>
            <a:r>
              <a:rPr lang="en-US" altLang="ko-KR" dirty="0"/>
              <a:t>3 types of notes</a:t>
            </a:r>
          </a:p>
          <a:p>
            <a:pPr lvl="1"/>
            <a:r>
              <a:rPr kumimoji="1" lang="en-US" altLang="ko-KR" b="1" dirty="0">
                <a:solidFill>
                  <a:schemeClr val="accent4">
                    <a:lumMod val="75000"/>
                  </a:schemeClr>
                </a:solidFill>
              </a:rPr>
              <a:t>Root node</a:t>
            </a:r>
          </a:p>
          <a:p>
            <a:pPr lvl="2"/>
            <a:r>
              <a:rPr lang="en-US" altLang="ko-KR" dirty="0"/>
              <a:t>Whole collection of objects in 3D</a:t>
            </a:r>
          </a:p>
          <a:p>
            <a:pPr lvl="2"/>
            <a:r>
              <a:rPr kumimoji="1" lang="en-US" altLang="ko-KR" dirty="0"/>
              <a:t>Special case of group node</a:t>
            </a:r>
          </a:p>
          <a:p>
            <a:pPr lvl="1"/>
            <a:r>
              <a:rPr lang="en-US" altLang="ko-KR" b="1" dirty="0">
                <a:solidFill>
                  <a:schemeClr val="accent6">
                    <a:lumMod val="50000"/>
                  </a:schemeClr>
                </a:solidFill>
              </a:rPr>
              <a:t>Group node</a:t>
            </a:r>
          </a:p>
          <a:p>
            <a:pPr lvl="2"/>
            <a:r>
              <a:rPr kumimoji="1" lang="en-US" altLang="ko-KR" dirty="0"/>
              <a:t>Internal node</a:t>
            </a:r>
          </a:p>
          <a:p>
            <a:pPr lvl="2"/>
            <a:r>
              <a:rPr kumimoji="1" lang="en-US" altLang="ko-KR" dirty="0"/>
              <a:t>Representing logical grouping of objects</a:t>
            </a:r>
          </a:p>
          <a:p>
            <a:pPr lvl="2"/>
            <a:r>
              <a:rPr lang="en-US" altLang="ko-KR" dirty="0"/>
              <a:t>No geometrical data</a:t>
            </a:r>
          </a:p>
          <a:p>
            <a:pPr lvl="2"/>
            <a:r>
              <a:rPr lang="en-US" altLang="ko-KR" dirty="0"/>
              <a:t>Semantic info (transformations, visibility)</a:t>
            </a:r>
          </a:p>
          <a:p>
            <a:pPr lvl="1"/>
            <a:r>
              <a:rPr kumimoji="1" lang="en-US" altLang="ko-KR" b="1" dirty="0">
                <a:solidFill>
                  <a:srgbClr val="C00000"/>
                </a:solidFill>
              </a:rPr>
              <a:t>Leaf node</a:t>
            </a:r>
          </a:p>
          <a:p>
            <a:pPr lvl="2"/>
            <a:r>
              <a:rPr lang="en-US" altLang="ko-KR" dirty="0"/>
              <a:t>Object or part of an object</a:t>
            </a:r>
          </a:p>
          <a:p>
            <a:pPr lvl="2"/>
            <a:r>
              <a:rPr lang="en-US" altLang="ko-KR" dirty="0"/>
              <a:t>Geometric info + Semantic info</a:t>
            </a:r>
          </a:p>
          <a:p>
            <a:pPr lvl="2"/>
            <a:r>
              <a:rPr kumimoji="1" lang="en-US" altLang="ko-KR" dirty="0"/>
              <a:t>Camera, Light source </a:t>
            </a:r>
          </a:p>
        </p:txBody>
      </p:sp>
      <p:sp>
        <p:nvSpPr>
          <p:cNvPr id="4" name="슬라이드 번호 개체 틀 3"/>
          <p:cNvSpPr>
            <a:spLocks noGrp="1"/>
          </p:cNvSpPr>
          <p:nvPr>
            <p:ph type="sldNum" sz="quarter" idx="12"/>
          </p:nvPr>
        </p:nvSpPr>
        <p:spPr/>
        <p:txBody>
          <a:bodyPr/>
          <a:lstStyle/>
          <a:p>
            <a:fld id="{B81C3356-60A9-4391-B4BA-980644DD2ECD}" type="slidenum">
              <a:rPr lang="ko-KR" altLang="en-US" smtClean="0"/>
              <a:t>3</a:t>
            </a:fld>
            <a:endParaRPr lang="ko-KR" altLang="en-US"/>
          </a:p>
        </p:txBody>
      </p:sp>
      <p:sp>
        <p:nvSpPr>
          <p:cNvPr id="6" name="모서리가 둥근 직사각형 5">
            <a:extLst>
              <a:ext uri="{FF2B5EF4-FFF2-40B4-BE49-F238E27FC236}">
                <a16:creationId xmlns:a16="http://schemas.microsoft.com/office/drawing/2014/main" id="{2E2B0F1C-BCF9-8178-564F-59A6B3C1AE41}"/>
              </a:ext>
            </a:extLst>
          </p:cNvPr>
          <p:cNvSpPr/>
          <p:nvPr/>
        </p:nvSpPr>
        <p:spPr>
          <a:xfrm>
            <a:off x="8112224" y="1165579"/>
            <a:ext cx="1008112" cy="864097"/>
          </a:xfrm>
          <a:prstGeom prst="roundRect">
            <a:avLst/>
          </a:prstGeom>
          <a:solidFill>
            <a:schemeClr val="accent4">
              <a:lumMod val="60000"/>
              <a:lumOff val="40000"/>
              <a:alpha val="21000"/>
            </a:schemeClr>
          </a:solidFill>
          <a:ln>
            <a:solidFill>
              <a:schemeClr val="bg1">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7" name="정오각형[R] 6">
            <a:extLst>
              <a:ext uri="{FF2B5EF4-FFF2-40B4-BE49-F238E27FC236}">
                <a16:creationId xmlns:a16="http://schemas.microsoft.com/office/drawing/2014/main" id="{2C67683E-DE44-3DE7-55DA-178F82BB3010}"/>
              </a:ext>
            </a:extLst>
          </p:cNvPr>
          <p:cNvSpPr/>
          <p:nvPr/>
        </p:nvSpPr>
        <p:spPr>
          <a:xfrm>
            <a:off x="6888088" y="2137671"/>
            <a:ext cx="1008112" cy="1008112"/>
          </a:xfrm>
          <a:prstGeom prst="pentagon">
            <a:avLst/>
          </a:prstGeom>
          <a:solidFill>
            <a:schemeClr val="accent6">
              <a:lumMod val="60000"/>
              <a:lumOff val="40000"/>
              <a:alpha val="24000"/>
            </a:schemeClr>
          </a:solidFill>
          <a:ln>
            <a:solidFill>
              <a:schemeClr val="bg1">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8" name="정오각형[R] 7">
            <a:extLst>
              <a:ext uri="{FF2B5EF4-FFF2-40B4-BE49-F238E27FC236}">
                <a16:creationId xmlns:a16="http://schemas.microsoft.com/office/drawing/2014/main" id="{FA8C27A6-08D0-5688-2A20-084B3B6509E0}"/>
              </a:ext>
            </a:extLst>
          </p:cNvPr>
          <p:cNvSpPr/>
          <p:nvPr/>
        </p:nvSpPr>
        <p:spPr>
          <a:xfrm>
            <a:off x="9768408" y="2137671"/>
            <a:ext cx="1008112" cy="1008112"/>
          </a:xfrm>
          <a:prstGeom prst="pentagon">
            <a:avLst/>
          </a:prstGeom>
          <a:solidFill>
            <a:schemeClr val="accent6">
              <a:lumMod val="60000"/>
              <a:lumOff val="40000"/>
              <a:alpha val="24000"/>
            </a:schemeClr>
          </a:solidFill>
          <a:ln>
            <a:solidFill>
              <a:schemeClr val="bg1">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9" name="정오각형[R] 8">
            <a:extLst>
              <a:ext uri="{FF2B5EF4-FFF2-40B4-BE49-F238E27FC236}">
                <a16:creationId xmlns:a16="http://schemas.microsoft.com/office/drawing/2014/main" id="{4401C635-5875-9207-0F38-C9FDDEAA45AF}"/>
              </a:ext>
            </a:extLst>
          </p:cNvPr>
          <p:cNvSpPr/>
          <p:nvPr/>
        </p:nvSpPr>
        <p:spPr>
          <a:xfrm>
            <a:off x="6096000" y="3258627"/>
            <a:ext cx="1008112" cy="1008112"/>
          </a:xfrm>
          <a:prstGeom prst="pentagon">
            <a:avLst/>
          </a:prstGeom>
          <a:solidFill>
            <a:schemeClr val="accent6">
              <a:lumMod val="60000"/>
              <a:lumOff val="40000"/>
              <a:alpha val="24000"/>
            </a:schemeClr>
          </a:solidFill>
          <a:ln>
            <a:solidFill>
              <a:schemeClr val="bg1">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0" name="타원 9">
            <a:extLst>
              <a:ext uri="{FF2B5EF4-FFF2-40B4-BE49-F238E27FC236}">
                <a16:creationId xmlns:a16="http://schemas.microsoft.com/office/drawing/2014/main" id="{BA625041-8710-6FED-F9E8-C671175C2664}"/>
              </a:ext>
            </a:extLst>
          </p:cNvPr>
          <p:cNvSpPr/>
          <p:nvPr/>
        </p:nvSpPr>
        <p:spPr>
          <a:xfrm>
            <a:off x="5303913" y="2237062"/>
            <a:ext cx="936103" cy="911961"/>
          </a:xfrm>
          <a:prstGeom prst="ellipse">
            <a:avLst/>
          </a:prstGeom>
          <a:solidFill>
            <a:srgbClr val="FF0000">
              <a:alpha val="17000"/>
            </a:srgbClr>
          </a:solidFill>
          <a:ln>
            <a:solidFill>
              <a:schemeClr val="bg1">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1" name="타원 10">
            <a:extLst>
              <a:ext uri="{FF2B5EF4-FFF2-40B4-BE49-F238E27FC236}">
                <a16:creationId xmlns:a16="http://schemas.microsoft.com/office/drawing/2014/main" id="{063B30BB-3452-2A70-34B5-255F478A2980}"/>
              </a:ext>
            </a:extLst>
          </p:cNvPr>
          <p:cNvSpPr/>
          <p:nvPr/>
        </p:nvSpPr>
        <p:spPr>
          <a:xfrm>
            <a:off x="5591945" y="4316768"/>
            <a:ext cx="936103" cy="911961"/>
          </a:xfrm>
          <a:prstGeom prst="ellipse">
            <a:avLst/>
          </a:prstGeom>
          <a:solidFill>
            <a:srgbClr val="FF0000">
              <a:alpha val="17000"/>
            </a:srgbClr>
          </a:solidFill>
          <a:ln>
            <a:solidFill>
              <a:schemeClr val="bg1">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2" name="타원 11">
            <a:extLst>
              <a:ext uri="{FF2B5EF4-FFF2-40B4-BE49-F238E27FC236}">
                <a16:creationId xmlns:a16="http://schemas.microsoft.com/office/drawing/2014/main" id="{B98235B4-08E9-1CD9-55FD-E700ADE97278}"/>
              </a:ext>
            </a:extLst>
          </p:cNvPr>
          <p:cNvSpPr/>
          <p:nvPr/>
        </p:nvSpPr>
        <p:spPr>
          <a:xfrm>
            <a:off x="6600056" y="4344096"/>
            <a:ext cx="864096" cy="911961"/>
          </a:xfrm>
          <a:prstGeom prst="ellipse">
            <a:avLst/>
          </a:prstGeom>
          <a:solidFill>
            <a:srgbClr val="FF0000">
              <a:alpha val="17000"/>
            </a:srgbClr>
          </a:solidFill>
          <a:ln>
            <a:solidFill>
              <a:schemeClr val="bg1">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3" name="타원 12">
            <a:extLst>
              <a:ext uri="{FF2B5EF4-FFF2-40B4-BE49-F238E27FC236}">
                <a16:creationId xmlns:a16="http://schemas.microsoft.com/office/drawing/2014/main" id="{5EEAC286-D6A2-0A4D-E5FA-4D8C6E067D77}"/>
              </a:ext>
            </a:extLst>
          </p:cNvPr>
          <p:cNvSpPr/>
          <p:nvPr/>
        </p:nvSpPr>
        <p:spPr>
          <a:xfrm>
            <a:off x="7554459" y="3369061"/>
            <a:ext cx="936103" cy="911961"/>
          </a:xfrm>
          <a:prstGeom prst="ellipse">
            <a:avLst/>
          </a:prstGeom>
          <a:solidFill>
            <a:srgbClr val="FF0000">
              <a:alpha val="17000"/>
            </a:srgbClr>
          </a:solidFill>
          <a:ln>
            <a:solidFill>
              <a:schemeClr val="bg1">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4" name="타원 13">
            <a:extLst>
              <a:ext uri="{FF2B5EF4-FFF2-40B4-BE49-F238E27FC236}">
                <a16:creationId xmlns:a16="http://schemas.microsoft.com/office/drawing/2014/main" id="{16575195-D390-DE60-6541-D355F0193B62}"/>
              </a:ext>
            </a:extLst>
          </p:cNvPr>
          <p:cNvSpPr/>
          <p:nvPr/>
        </p:nvSpPr>
        <p:spPr>
          <a:xfrm>
            <a:off x="8760296" y="3369062"/>
            <a:ext cx="936103" cy="911961"/>
          </a:xfrm>
          <a:prstGeom prst="ellipse">
            <a:avLst/>
          </a:prstGeom>
          <a:solidFill>
            <a:srgbClr val="FF0000">
              <a:alpha val="17000"/>
            </a:srgbClr>
          </a:solidFill>
          <a:ln>
            <a:solidFill>
              <a:schemeClr val="bg1">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5" name="타원 14">
            <a:extLst>
              <a:ext uri="{FF2B5EF4-FFF2-40B4-BE49-F238E27FC236}">
                <a16:creationId xmlns:a16="http://schemas.microsoft.com/office/drawing/2014/main" id="{6A9DB6B0-138A-C42A-6294-AA7FB17BACFD}"/>
              </a:ext>
            </a:extLst>
          </p:cNvPr>
          <p:cNvSpPr/>
          <p:nvPr/>
        </p:nvSpPr>
        <p:spPr>
          <a:xfrm>
            <a:off x="9840417" y="3369790"/>
            <a:ext cx="936103" cy="911961"/>
          </a:xfrm>
          <a:prstGeom prst="ellipse">
            <a:avLst/>
          </a:prstGeom>
          <a:solidFill>
            <a:srgbClr val="FF0000">
              <a:alpha val="17000"/>
            </a:srgbClr>
          </a:solidFill>
          <a:ln>
            <a:solidFill>
              <a:schemeClr val="bg1">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16" name="타원 15">
            <a:extLst>
              <a:ext uri="{FF2B5EF4-FFF2-40B4-BE49-F238E27FC236}">
                <a16:creationId xmlns:a16="http://schemas.microsoft.com/office/drawing/2014/main" id="{A8A19D8B-A5DA-B843-86F8-0E685368163F}"/>
              </a:ext>
            </a:extLst>
          </p:cNvPr>
          <p:cNvSpPr/>
          <p:nvPr/>
        </p:nvSpPr>
        <p:spPr>
          <a:xfrm>
            <a:off x="10796271" y="3369062"/>
            <a:ext cx="936103" cy="911961"/>
          </a:xfrm>
          <a:prstGeom prst="ellipse">
            <a:avLst/>
          </a:prstGeom>
          <a:solidFill>
            <a:srgbClr val="FF0000">
              <a:alpha val="17000"/>
            </a:srgbClr>
          </a:solidFill>
          <a:ln>
            <a:solidFill>
              <a:schemeClr val="bg1">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Tree>
    <p:extLst>
      <p:ext uri="{BB962C8B-B14F-4D97-AF65-F5344CB8AC3E}">
        <p14:creationId xmlns:p14="http://schemas.microsoft.com/office/powerpoint/2010/main" val="68174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31" presetID="1"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Model of Multiple Parts by Scene Graph</a:t>
            </a:r>
            <a:endParaRPr kumimoji="1" lang="ko-KR" altLang="en-US" dirty="0"/>
          </a:p>
        </p:txBody>
      </p:sp>
      <p:sp>
        <p:nvSpPr>
          <p:cNvPr id="4" name="슬라이드 번호 개체 틀 3"/>
          <p:cNvSpPr>
            <a:spLocks noGrp="1"/>
          </p:cNvSpPr>
          <p:nvPr>
            <p:ph type="sldNum" sz="quarter" idx="12"/>
          </p:nvPr>
        </p:nvSpPr>
        <p:spPr/>
        <p:txBody>
          <a:bodyPr/>
          <a:lstStyle/>
          <a:p>
            <a:fld id="{B81C3356-60A9-4391-B4BA-980644DD2ECD}" type="slidenum">
              <a:rPr lang="ko-KR" altLang="en-US" smtClean="0"/>
              <a:t>4</a:t>
            </a:fld>
            <a:endParaRPr lang="ko-KR" altLang="en-US"/>
          </a:p>
        </p:txBody>
      </p:sp>
      <p:pic>
        <p:nvPicPr>
          <p:cNvPr id="6" name="그림 5">
            <a:extLst>
              <a:ext uri="{FF2B5EF4-FFF2-40B4-BE49-F238E27FC236}">
                <a16:creationId xmlns:a16="http://schemas.microsoft.com/office/drawing/2014/main" id="{5B4D339F-5D7F-16E4-AF2F-33FCEDA99A7C}"/>
              </a:ext>
            </a:extLst>
          </p:cNvPr>
          <p:cNvPicPr>
            <a:picLocks noChangeAspect="1"/>
          </p:cNvPicPr>
          <p:nvPr/>
        </p:nvPicPr>
        <p:blipFill>
          <a:blip r:embed="rId3"/>
          <a:stretch>
            <a:fillRect/>
          </a:stretch>
        </p:blipFill>
        <p:spPr>
          <a:xfrm>
            <a:off x="839416" y="1412776"/>
            <a:ext cx="10143736" cy="3888432"/>
          </a:xfrm>
          <a:prstGeom prst="rect">
            <a:avLst/>
          </a:prstGeom>
        </p:spPr>
      </p:pic>
    </p:spTree>
    <p:extLst>
      <p:ext uri="{BB962C8B-B14F-4D97-AF65-F5344CB8AC3E}">
        <p14:creationId xmlns:p14="http://schemas.microsoft.com/office/powerpoint/2010/main" val="1914506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A732E097-263F-7047-7FCC-B1C3DB1C59E9}"/>
              </a:ext>
            </a:extLst>
          </p:cNvPr>
          <p:cNvPicPr>
            <a:picLocks noChangeAspect="1"/>
          </p:cNvPicPr>
          <p:nvPr/>
        </p:nvPicPr>
        <p:blipFill>
          <a:blip r:embed="rId3"/>
          <a:stretch>
            <a:fillRect/>
          </a:stretch>
        </p:blipFill>
        <p:spPr>
          <a:xfrm>
            <a:off x="995771" y="1084977"/>
            <a:ext cx="10058009" cy="4576271"/>
          </a:xfrm>
          <a:prstGeom prst="rect">
            <a:avLst/>
          </a:prstGeom>
        </p:spPr>
      </p:pic>
      <p:sp>
        <p:nvSpPr>
          <p:cNvPr id="2" name="제목 1"/>
          <p:cNvSpPr>
            <a:spLocks noGrp="1"/>
          </p:cNvSpPr>
          <p:nvPr>
            <p:ph type="title"/>
          </p:nvPr>
        </p:nvSpPr>
        <p:spPr/>
        <p:txBody>
          <a:bodyPr/>
          <a:lstStyle/>
          <a:p>
            <a:r>
              <a:rPr kumimoji="1" lang="en-US" altLang="ko-KR" dirty="0"/>
              <a:t>5-Link Joint Chain with Scene Graph</a:t>
            </a:r>
            <a:endParaRPr kumimoji="1" lang="ko-KR" altLang="en-US" dirty="0"/>
          </a:p>
        </p:txBody>
      </p:sp>
      <p:sp>
        <p:nvSpPr>
          <p:cNvPr id="4" name="슬라이드 번호 개체 틀 3"/>
          <p:cNvSpPr>
            <a:spLocks noGrp="1"/>
          </p:cNvSpPr>
          <p:nvPr>
            <p:ph type="sldNum" sz="quarter" idx="12"/>
          </p:nvPr>
        </p:nvSpPr>
        <p:spPr/>
        <p:txBody>
          <a:bodyPr/>
          <a:lstStyle/>
          <a:p>
            <a:fld id="{B81C3356-60A9-4391-B4BA-980644DD2ECD}" type="slidenum">
              <a:rPr lang="ko-KR" altLang="en-US" smtClean="0"/>
              <a:t>5</a:t>
            </a:fld>
            <a:endParaRPr lang="ko-KR" altLang="en-US"/>
          </a:p>
        </p:txBody>
      </p:sp>
      <p:pic>
        <p:nvPicPr>
          <p:cNvPr id="3" name="그림 2">
            <a:extLst>
              <a:ext uri="{FF2B5EF4-FFF2-40B4-BE49-F238E27FC236}">
                <a16:creationId xmlns:a16="http://schemas.microsoft.com/office/drawing/2014/main" id="{A16206AA-06CD-EABF-450A-D22818364F28}"/>
              </a:ext>
            </a:extLst>
          </p:cNvPr>
          <p:cNvPicPr>
            <a:picLocks noChangeAspect="1"/>
          </p:cNvPicPr>
          <p:nvPr/>
        </p:nvPicPr>
        <p:blipFill rotWithShape="1">
          <a:blip r:embed="rId4"/>
          <a:srcRect l="83467" t="80127"/>
          <a:stretch/>
        </p:blipFill>
        <p:spPr>
          <a:xfrm>
            <a:off x="9412324" y="4005064"/>
            <a:ext cx="1724236" cy="944488"/>
          </a:xfrm>
          <a:prstGeom prst="rect">
            <a:avLst/>
          </a:prstGeom>
        </p:spPr>
      </p:pic>
    </p:spTree>
    <p:extLst>
      <p:ext uri="{BB962C8B-B14F-4D97-AF65-F5344CB8AC3E}">
        <p14:creationId xmlns:p14="http://schemas.microsoft.com/office/powerpoint/2010/main" val="862740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Mechanical Part</a:t>
            </a:r>
            <a:endParaRPr kumimoji="1" lang="ko-KR" altLang="en-US" dirty="0"/>
          </a:p>
        </p:txBody>
      </p:sp>
      <p:sp>
        <p:nvSpPr>
          <p:cNvPr id="4" name="슬라이드 번호 개체 틀 3"/>
          <p:cNvSpPr>
            <a:spLocks noGrp="1"/>
          </p:cNvSpPr>
          <p:nvPr>
            <p:ph type="sldNum" sz="quarter" idx="12"/>
          </p:nvPr>
        </p:nvSpPr>
        <p:spPr/>
        <p:txBody>
          <a:bodyPr/>
          <a:lstStyle/>
          <a:p>
            <a:fld id="{B81C3356-60A9-4391-B4BA-980644DD2ECD}" type="slidenum">
              <a:rPr lang="ko-KR" altLang="en-US" smtClean="0"/>
              <a:t>6</a:t>
            </a:fld>
            <a:endParaRPr lang="ko-KR" altLang="en-US"/>
          </a:p>
        </p:txBody>
      </p:sp>
      <p:pic>
        <p:nvPicPr>
          <p:cNvPr id="5" name="그림 4"/>
          <p:cNvPicPr>
            <a:picLocks noChangeAspect="1"/>
          </p:cNvPicPr>
          <p:nvPr/>
        </p:nvPicPr>
        <p:blipFill>
          <a:blip r:embed="rId3"/>
          <a:stretch>
            <a:fillRect/>
          </a:stretch>
        </p:blipFill>
        <p:spPr>
          <a:xfrm>
            <a:off x="551384" y="1178527"/>
            <a:ext cx="5730163" cy="3114569"/>
          </a:xfrm>
          <a:prstGeom prst="rect">
            <a:avLst/>
          </a:prstGeom>
        </p:spPr>
      </p:pic>
      <p:pic>
        <p:nvPicPr>
          <p:cNvPr id="6" name="그림 5">
            <a:extLst>
              <a:ext uri="{FF2B5EF4-FFF2-40B4-BE49-F238E27FC236}">
                <a16:creationId xmlns:a16="http://schemas.microsoft.com/office/drawing/2014/main" id="{1A53FCF6-9AAE-8E20-D5CC-4241BCC2152D}"/>
              </a:ext>
            </a:extLst>
          </p:cNvPr>
          <p:cNvPicPr>
            <a:picLocks noChangeAspect="1"/>
          </p:cNvPicPr>
          <p:nvPr/>
        </p:nvPicPr>
        <p:blipFill rotWithShape="1">
          <a:blip r:embed="rId4"/>
          <a:srcRect l="41173" t="5555" b="6390"/>
          <a:stretch/>
        </p:blipFill>
        <p:spPr>
          <a:xfrm>
            <a:off x="6456039" y="1240872"/>
            <a:ext cx="5319473" cy="3052224"/>
          </a:xfrm>
          <a:prstGeom prst="rect">
            <a:avLst/>
          </a:prstGeom>
        </p:spPr>
      </p:pic>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3621810" y="3861048"/>
                <a:ext cx="5319473" cy="1818425"/>
              </a:xfrm>
            </p:spPr>
            <p:txBody>
              <a:bodyPr>
                <a:normAutofit/>
              </a:bodyPr>
              <a:lstStyle/>
              <a:p>
                <a14:m>
                  <m:oMath xmlns:m="http://schemas.openxmlformats.org/officeDocument/2006/math">
                    <m:r>
                      <a:rPr kumimoji="1" lang="en-US" altLang="ko-KR" sz="1800" b="1" i="0" dirty="0" smtClean="0">
                        <a:latin typeface="Cambria Math" charset="0"/>
                      </a:rPr>
                      <m:t>𝐓</m:t>
                    </m:r>
                    <m:r>
                      <a:rPr kumimoji="1" lang="en-US" altLang="ko-KR" sz="1800" i="1" dirty="0" smtClean="0">
                        <a:latin typeface="Cambria Math" charset="0"/>
                      </a:rPr>
                      <m:t>(</m:t>
                    </m:r>
                    <m:r>
                      <a:rPr kumimoji="1" lang="en-US" altLang="ko-KR" sz="1800" b="1" i="1" dirty="0" smtClean="0">
                        <a:latin typeface="Cambria Math" charset="0"/>
                      </a:rPr>
                      <m:t>𝒂</m:t>
                    </m:r>
                    <m:r>
                      <a:rPr kumimoji="1" lang="en-US" altLang="ko-KR" sz="1800" i="1" dirty="0" smtClean="0">
                        <a:latin typeface="Cambria Math" charset="0"/>
                      </a:rPr>
                      <m:t>)</m:t>
                    </m:r>
                  </m:oMath>
                </a14:m>
                <a:r>
                  <a:rPr kumimoji="1" lang="en-US" altLang="ko-KR" sz="1800" dirty="0"/>
                  <a:t>: translation of Base by vector </a:t>
                </a:r>
                <a14:m>
                  <m:oMath xmlns:m="http://schemas.openxmlformats.org/officeDocument/2006/math">
                    <m:r>
                      <a:rPr kumimoji="1" lang="en-US" altLang="ko-KR" sz="1800" b="1" i="1" dirty="0" smtClean="0">
                        <a:latin typeface="Cambria Math" charset="0"/>
                      </a:rPr>
                      <m:t>𝒂</m:t>
                    </m:r>
                  </m:oMath>
                </a14:m>
                <a:endParaRPr kumimoji="1" lang="en-US" altLang="ko-KR" sz="1800" b="1" i="1" dirty="0"/>
              </a:p>
              <a:p>
                <a14:m>
                  <m:oMath xmlns:m="http://schemas.openxmlformats.org/officeDocument/2006/math">
                    <m:r>
                      <a:rPr lang="en-US" altLang="ko-KR" sz="1800" b="1" i="0" dirty="0" smtClean="0">
                        <a:latin typeface="Cambria Math" charset="0"/>
                      </a:rPr>
                      <m:t>𝐑</m:t>
                    </m:r>
                    <m:r>
                      <a:rPr lang="en-US" altLang="ko-KR" sz="1800" i="1" dirty="0" smtClean="0">
                        <a:latin typeface="Cambria Math" charset="0"/>
                      </a:rPr>
                      <m:t>(</m:t>
                    </m:r>
                    <m:r>
                      <a:rPr lang="en-US" altLang="ko-KR" sz="1800" i="1" dirty="0" smtClean="0">
                        <a:latin typeface="Cambria Math" charset="0"/>
                        <a:ea typeface="Cambria Math" charset="0"/>
                        <a:cs typeface="Cambria Math" charset="0"/>
                      </a:rPr>
                      <m:t>𝜃</m:t>
                    </m:r>
                    <m:r>
                      <a:rPr lang="en-US" altLang="ko-KR" sz="1800" i="1" dirty="0" smtClean="0">
                        <a:latin typeface="Cambria Math" charset="0"/>
                      </a:rPr>
                      <m:t>)</m:t>
                    </m:r>
                  </m:oMath>
                </a14:m>
                <a:r>
                  <a:rPr lang="en-US" altLang="ko-KR" sz="1800" dirty="0"/>
                  <a:t>: rotation of Base by angle </a:t>
                </a:r>
                <a14:m>
                  <m:oMath xmlns:m="http://schemas.openxmlformats.org/officeDocument/2006/math">
                    <m:r>
                      <a:rPr lang="en-US" altLang="ko-KR" sz="1800" i="1" smtClean="0">
                        <a:latin typeface="Cambria Math" charset="0"/>
                        <a:ea typeface="Cambria Math" charset="0"/>
                        <a:cs typeface="Cambria Math" charset="0"/>
                      </a:rPr>
                      <m:t>𝜃</m:t>
                    </m:r>
                  </m:oMath>
                </a14:m>
                <a:r>
                  <a:rPr kumimoji="1" lang="en-US" altLang="ko-KR" sz="1800" dirty="0"/>
                  <a:t> </a:t>
                </a:r>
              </a:p>
              <a:p>
                <a14:m>
                  <m:oMath xmlns:m="http://schemas.openxmlformats.org/officeDocument/2006/math">
                    <m:sSub>
                      <m:sSubPr>
                        <m:ctrlPr>
                          <a:rPr lang="en-US" altLang="ko-KR" sz="1800" b="0" i="1" dirty="0" smtClean="0">
                            <a:latin typeface="Cambria Math" panose="02040503050406030204" pitchFamily="18" charset="0"/>
                            <a:ea typeface="Cambria Math" charset="0"/>
                            <a:cs typeface="Cambria Math" charset="0"/>
                          </a:rPr>
                        </m:ctrlPr>
                      </m:sSubPr>
                      <m:e>
                        <m:r>
                          <a:rPr lang="en-US" altLang="ko-KR" sz="1800" i="1" dirty="0" smtClean="0">
                            <a:latin typeface="Cambria Math" charset="0"/>
                            <a:ea typeface="Cambria Math" charset="0"/>
                            <a:cs typeface="Cambria Math" charset="0"/>
                          </a:rPr>
                          <m:t>𝛿</m:t>
                        </m:r>
                      </m:e>
                      <m:sub>
                        <m:r>
                          <a:rPr lang="en-US" altLang="ko-KR" sz="1800" b="0" i="1" dirty="0" smtClean="0">
                            <a:latin typeface="Cambria Math" charset="0"/>
                            <a:ea typeface="Cambria Math" charset="0"/>
                            <a:cs typeface="Cambria Math" charset="0"/>
                          </a:rPr>
                          <m:t>1</m:t>
                        </m:r>
                      </m:sub>
                    </m:sSub>
                    <m:r>
                      <a:rPr lang="en-US" altLang="ko-KR" sz="1800" b="0" i="1" dirty="0" smtClean="0">
                        <a:latin typeface="Cambria Math" panose="02040503050406030204" pitchFamily="18" charset="0"/>
                        <a:ea typeface="Cambria Math" charset="0"/>
                        <a:cs typeface="Cambria Math" charset="0"/>
                      </a:rPr>
                      <m:t> </m:t>
                    </m:r>
                  </m:oMath>
                </a14:m>
                <a:r>
                  <a:rPr lang="en-US" altLang="ko-KR" sz="1800" dirty="0"/>
                  <a:t>: Part-1’s relative angles to Base</a:t>
                </a:r>
              </a:p>
              <a:p>
                <a14:m>
                  <m:oMath xmlns:m="http://schemas.openxmlformats.org/officeDocument/2006/math">
                    <m:sSub>
                      <m:sSubPr>
                        <m:ctrlPr>
                          <a:rPr lang="en-US" altLang="ko-KR" sz="1800" b="0" i="1" dirty="0" smtClean="0">
                            <a:latin typeface="Cambria Math" panose="02040503050406030204" pitchFamily="18" charset="0"/>
                            <a:ea typeface="Cambria Math" charset="0"/>
                            <a:cs typeface="Cambria Math" charset="0"/>
                          </a:rPr>
                        </m:ctrlPr>
                      </m:sSubPr>
                      <m:e>
                        <m:r>
                          <a:rPr lang="en-US" altLang="ko-KR" sz="1800" b="0" i="1" dirty="0" smtClean="0">
                            <a:latin typeface="Cambria Math" charset="0"/>
                            <a:ea typeface="Cambria Math" charset="0"/>
                            <a:cs typeface="Cambria Math" charset="0"/>
                          </a:rPr>
                          <m:t>𝛿</m:t>
                        </m:r>
                      </m:e>
                      <m:sub>
                        <m:r>
                          <a:rPr lang="en-US" altLang="ko-KR" sz="1800" b="0" i="1" dirty="0" smtClean="0">
                            <a:latin typeface="Cambria Math" charset="0"/>
                            <a:ea typeface="Cambria Math" charset="0"/>
                            <a:cs typeface="Cambria Math" charset="0"/>
                          </a:rPr>
                          <m:t>2</m:t>
                        </m:r>
                      </m:sub>
                    </m:sSub>
                  </m:oMath>
                </a14:m>
                <a:r>
                  <a:rPr lang="en-US" altLang="ko-KR" sz="1800" dirty="0"/>
                  <a:t>: Part-2’s relative angle to Base</a:t>
                </a:r>
              </a:p>
              <a:p>
                <a14:m>
                  <m:oMath xmlns:m="http://schemas.openxmlformats.org/officeDocument/2006/math">
                    <m:sSub>
                      <m:sSubPr>
                        <m:ctrlPr>
                          <a:rPr lang="en-US" altLang="ko-KR" sz="1800" b="0" i="1" dirty="0" smtClean="0">
                            <a:latin typeface="Cambria Math" panose="02040503050406030204" pitchFamily="18" charset="0"/>
                            <a:ea typeface="Cambria Math" charset="0"/>
                            <a:cs typeface="Cambria Math" charset="0"/>
                          </a:rPr>
                        </m:ctrlPr>
                      </m:sSubPr>
                      <m:e>
                        <m:r>
                          <a:rPr lang="en-US" altLang="ko-KR" sz="1800" b="0" i="1" dirty="0" smtClean="0">
                            <a:latin typeface="Cambria Math" charset="0"/>
                            <a:ea typeface="Cambria Math" charset="0"/>
                            <a:cs typeface="Cambria Math" charset="0"/>
                          </a:rPr>
                          <m:t>𝛿</m:t>
                        </m:r>
                      </m:e>
                      <m:sub>
                        <m:r>
                          <a:rPr lang="en-US" altLang="ko-KR" sz="1800" b="0" i="1" dirty="0" smtClean="0">
                            <a:latin typeface="Cambria Math" charset="0"/>
                            <a:ea typeface="Cambria Math" charset="0"/>
                            <a:cs typeface="Cambria Math" charset="0"/>
                          </a:rPr>
                          <m:t>3</m:t>
                        </m:r>
                      </m:sub>
                    </m:sSub>
                  </m:oMath>
                </a14:m>
                <a:r>
                  <a:rPr lang="en-US" altLang="ko-KR" sz="1800" dirty="0"/>
                  <a:t>: Part-3’s relative angle to Part-2</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3621810" y="3861048"/>
                <a:ext cx="5319473" cy="1818425"/>
              </a:xfrm>
              <a:blipFill>
                <a:blip r:embed="rId5"/>
                <a:stretch>
                  <a:fillRect l="-714" t="-137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72068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Transformations in Mechanical Part</a:t>
            </a:r>
            <a:r>
              <a:rPr kumimoji="1" lang="ko-KR" altLang="en-US" dirty="0"/>
              <a:t> </a:t>
            </a:r>
            <a:r>
              <a:rPr kumimoji="1" lang="en-US" altLang="ko-KR" dirty="0"/>
              <a:t>(1/3)</a:t>
            </a:r>
            <a:endParaRPr kumimoji="1" lang="ko-KR" altLang="en-US" dirty="0"/>
          </a:p>
        </p:txBody>
      </p:sp>
      <p:sp>
        <p:nvSpPr>
          <p:cNvPr id="4" name="슬라이드 번호 개체 틀 3"/>
          <p:cNvSpPr>
            <a:spLocks noGrp="1"/>
          </p:cNvSpPr>
          <p:nvPr>
            <p:ph type="sldNum" sz="quarter" idx="12"/>
          </p:nvPr>
        </p:nvSpPr>
        <p:spPr/>
        <p:txBody>
          <a:bodyPr/>
          <a:lstStyle/>
          <a:p>
            <a:fld id="{B81C3356-60A9-4391-B4BA-980644DD2ECD}" type="slidenum">
              <a:rPr lang="ko-KR" altLang="en-US" smtClean="0"/>
              <a:t>7</a:t>
            </a:fld>
            <a:endParaRPr lang="ko-KR" altLang="en-US"/>
          </a:p>
        </p:txBody>
      </p:sp>
      <p:pic>
        <p:nvPicPr>
          <p:cNvPr id="3" name="그림 2">
            <a:extLst>
              <a:ext uri="{FF2B5EF4-FFF2-40B4-BE49-F238E27FC236}">
                <a16:creationId xmlns:a16="http://schemas.microsoft.com/office/drawing/2014/main" id="{E98363EE-26EA-E67B-73F4-269FBB7308B3}"/>
              </a:ext>
            </a:extLst>
          </p:cNvPr>
          <p:cNvPicPr>
            <a:picLocks noChangeAspect="1"/>
          </p:cNvPicPr>
          <p:nvPr/>
        </p:nvPicPr>
        <p:blipFill>
          <a:blip r:embed="rId3"/>
          <a:stretch>
            <a:fillRect/>
          </a:stretch>
        </p:blipFill>
        <p:spPr>
          <a:xfrm>
            <a:off x="1127448" y="1556792"/>
            <a:ext cx="4104456" cy="3085517"/>
          </a:xfrm>
          <a:prstGeom prst="rect">
            <a:avLst/>
          </a:prstGeom>
        </p:spPr>
      </p:pic>
      <p:pic>
        <p:nvPicPr>
          <p:cNvPr id="7" name="그림 6">
            <a:extLst>
              <a:ext uri="{FF2B5EF4-FFF2-40B4-BE49-F238E27FC236}">
                <a16:creationId xmlns:a16="http://schemas.microsoft.com/office/drawing/2014/main" id="{3D72CA3A-C930-9A18-7EFC-8465AA03C033}"/>
              </a:ext>
            </a:extLst>
          </p:cNvPr>
          <p:cNvPicPr>
            <a:picLocks noChangeAspect="1"/>
          </p:cNvPicPr>
          <p:nvPr/>
        </p:nvPicPr>
        <p:blipFill>
          <a:blip r:embed="rId4"/>
          <a:stretch>
            <a:fillRect/>
          </a:stretch>
        </p:blipFill>
        <p:spPr>
          <a:xfrm>
            <a:off x="6390016" y="2132856"/>
            <a:ext cx="4386503" cy="2334512"/>
          </a:xfrm>
          <a:prstGeom prst="rect">
            <a:avLst/>
          </a:prstGeom>
        </p:spPr>
      </p:pic>
    </p:spTree>
    <p:extLst>
      <p:ext uri="{BB962C8B-B14F-4D97-AF65-F5344CB8AC3E}">
        <p14:creationId xmlns:p14="http://schemas.microsoft.com/office/powerpoint/2010/main" val="1891346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Transformations in Mechanical Part</a:t>
            </a:r>
            <a:r>
              <a:rPr kumimoji="1" lang="ko-KR" altLang="en-US" dirty="0"/>
              <a:t> </a:t>
            </a:r>
            <a:r>
              <a:rPr kumimoji="1" lang="en-US" altLang="ko-KR" dirty="0"/>
              <a:t>(2/3)</a:t>
            </a:r>
            <a:endParaRPr kumimoji="1" lang="ko-KR" altLang="en-US" dirty="0"/>
          </a:p>
        </p:txBody>
      </p:sp>
      <p:sp>
        <p:nvSpPr>
          <p:cNvPr id="4" name="슬라이드 번호 개체 틀 3"/>
          <p:cNvSpPr>
            <a:spLocks noGrp="1"/>
          </p:cNvSpPr>
          <p:nvPr>
            <p:ph type="sldNum" sz="quarter" idx="12"/>
          </p:nvPr>
        </p:nvSpPr>
        <p:spPr/>
        <p:txBody>
          <a:bodyPr/>
          <a:lstStyle/>
          <a:p>
            <a:fld id="{B81C3356-60A9-4391-B4BA-980644DD2ECD}" type="slidenum">
              <a:rPr lang="ko-KR" altLang="en-US" smtClean="0"/>
              <a:t>8</a:t>
            </a:fld>
            <a:endParaRPr lang="ko-KR" altLang="en-US"/>
          </a:p>
        </p:txBody>
      </p:sp>
      <p:grpSp>
        <p:nvGrpSpPr>
          <p:cNvPr id="15" name="그룹 14">
            <a:extLst>
              <a:ext uri="{FF2B5EF4-FFF2-40B4-BE49-F238E27FC236}">
                <a16:creationId xmlns:a16="http://schemas.microsoft.com/office/drawing/2014/main" id="{B75B532B-86C9-8EC7-33E8-F5987130A314}"/>
              </a:ext>
            </a:extLst>
          </p:cNvPr>
          <p:cNvGrpSpPr/>
          <p:nvPr/>
        </p:nvGrpSpPr>
        <p:grpSpPr>
          <a:xfrm>
            <a:off x="532845" y="1075226"/>
            <a:ext cx="5256584" cy="4707548"/>
            <a:chOff x="1055440" y="836712"/>
            <a:chExt cx="5256584" cy="4707548"/>
          </a:xfrm>
        </p:grpSpPr>
        <p:pic>
          <p:nvPicPr>
            <p:cNvPr id="12" name="그림 11">
              <a:extLst>
                <a:ext uri="{FF2B5EF4-FFF2-40B4-BE49-F238E27FC236}">
                  <a16:creationId xmlns:a16="http://schemas.microsoft.com/office/drawing/2014/main" id="{7BC87712-E128-4937-5D33-619A3FEB612C}"/>
                </a:ext>
              </a:extLst>
            </p:cNvPr>
            <p:cNvPicPr>
              <a:picLocks noChangeAspect="1"/>
            </p:cNvPicPr>
            <p:nvPr/>
          </p:nvPicPr>
          <p:blipFill>
            <a:blip r:embed="rId3">
              <a:duotone>
                <a:schemeClr val="accent3">
                  <a:shade val="45000"/>
                  <a:satMod val="135000"/>
                </a:schemeClr>
                <a:prstClr val="white"/>
              </a:duotone>
              <a:alphaModFix/>
            </a:blip>
            <a:stretch>
              <a:fillRect/>
            </a:stretch>
          </p:blipFill>
          <p:spPr>
            <a:xfrm>
              <a:off x="1055440" y="1313740"/>
              <a:ext cx="2400300" cy="1803400"/>
            </a:xfrm>
            <a:prstGeom prst="rect">
              <a:avLst/>
            </a:prstGeom>
          </p:spPr>
        </p:pic>
        <p:pic>
          <p:nvPicPr>
            <p:cNvPr id="8" name="그림 7">
              <a:extLst>
                <a:ext uri="{FF2B5EF4-FFF2-40B4-BE49-F238E27FC236}">
                  <a16:creationId xmlns:a16="http://schemas.microsoft.com/office/drawing/2014/main" id="{30A08B0B-DB1C-06AD-2E33-7AE7D705A77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357884" y="1268759"/>
              <a:ext cx="3954140" cy="4275501"/>
            </a:xfrm>
            <a:prstGeom prst="rect">
              <a:avLst/>
            </a:prstGeom>
          </p:spPr>
        </p:pic>
        <p:pic>
          <p:nvPicPr>
            <p:cNvPr id="11" name="그림 10">
              <a:extLst>
                <a:ext uri="{FF2B5EF4-FFF2-40B4-BE49-F238E27FC236}">
                  <a16:creationId xmlns:a16="http://schemas.microsoft.com/office/drawing/2014/main" id="{FC0B3248-4F5F-5ECE-0DF6-A039AA8BF59D}"/>
                </a:ext>
              </a:extLst>
            </p:cNvPr>
            <p:cNvPicPr>
              <a:picLocks noChangeAspect="1"/>
            </p:cNvPicPr>
            <p:nvPr/>
          </p:nvPicPr>
          <p:blipFill rotWithShape="1">
            <a:blip r:embed="rId6">
              <a:duotone>
                <a:schemeClr val="accent3">
                  <a:shade val="45000"/>
                  <a:satMod val="135000"/>
                </a:schemeClr>
                <a:prstClr val="white"/>
              </a:duotone>
              <a:alphaModFix/>
            </a:blip>
            <a:srcRect l="19058" t="3036" r="20942" b="66592"/>
            <a:stretch/>
          </p:blipFill>
          <p:spPr>
            <a:xfrm>
              <a:off x="1457784" y="836712"/>
              <a:ext cx="1800200" cy="720080"/>
            </a:xfrm>
            <a:prstGeom prst="rect">
              <a:avLst/>
            </a:prstGeom>
          </p:spPr>
        </p:pic>
      </p:grpSp>
      <p:grpSp>
        <p:nvGrpSpPr>
          <p:cNvPr id="16" name="그룹 15">
            <a:extLst>
              <a:ext uri="{FF2B5EF4-FFF2-40B4-BE49-F238E27FC236}">
                <a16:creationId xmlns:a16="http://schemas.microsoft.com/office/drawing/2014/main" id="{992761EB-0E47-EAE7-9524-81959E7C1AD0}"/>
              </a:ext>
            </a:extLst>
          </p:cNvPr>
          <p:cNvGrpSpPr/>
          <p:nvPr/>
        </p:nvGrpSpPr>
        <p:grpSpPr>
          <a:xfrm>
            <a:off x="6385840" y="2348880"/>
            <a:ext cx="5382060" cy="2358340"/>
            <a:chOff x="6385840" y="2348880"/>
            <a:chExt cx="5382060" cy="2358340"/>
          </a:xfrm>
        </p:grpSpPr>
        <p:pic>
          <p:nvPicPr>
            <p:cNvPr id="13" name="그림 12">
              <a:extLst>
                <a:ext uri="{FF2B5EF4-FFF2-40B4-BE49-F238E27FC236}">
                  <a16:creationId xmlns:a16="http://schemas.microsoft.com/office/drawing/2014/main" id="{16CC3D67-8C20-EBB8-D843-16FB0C653035}"/>
                </a:ext>
              </a:extLst>
            </p:cNvPr>
            <p:cNvPicPr>
              <a:picLocks noChangeAspect="1"/>
            </p:cNvPicPr>
            <p:nvPr/>
          </p:nvPicPr>
          <p:blipFill>
            <a:blip r:embed="rId7">
              <a:duotone>
                <a:schemeClr val="accent3">
                  <a:shade val="45000"/>
                  <a:satMod val="135000"/>
                </a:schemeClr>
                <a:prstClr val="white"/>
              </a:duotone>
              <a:alphaModFix/>
            </a:blip>
            <a:stretch>
              <a:fillRect/>
            </a:stretch>
          </p:blipFill>
          <p:spPr>
            <a:xfrm>
              <a:off x="9076870" y="3356992"/>
              <a:ext cx="2537052" cy="1350228"/>
            </a:xfrm>
            <a:prstGeom prst="rect">
              <a:avLst/>
            </a:prstGeom>
          </p:spPr>
        </p:pic>
        <p:pic>
          <p:nvPicPr>
            <p:cNvPr id="14" name="그림 13">
              <a:extLst>
                <a:ext uri="{FF2B5EF4-FFF2-40B4-BE49-F238E27FC236}">
                  <a16:creationId xmlns:a16="http://schemas.microsoft.com/office/drawing/2014/main" id="{529E4C85-0ABF-AC09-7757-274DDF95B1B3}"/>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50000"/>
                      </a14:imgEffect>
                    </a14:imgLayer>
                  </a14:imgProps>
                </a:ext>
              </a:extLst>
            </a:blip>
            <a:srcRect t="23873" r="6655" b="34348"/>
            <a:stretch/>
          </p:blipFill>
          <p:spPr>
            <a:xfrm>
              <a:off x="6385840" y="2348880"/>
              <a:ext cx="5382060" cy="1512168"/>
            </a:xfrm>
            <a:prstGeom prst="rect">
              <a:avLst/>
            </a:prstGeom>
          </p:spPr>
        </p:pic>
      </p:grpSp>
    </p:spTree>
    <p:extLst>
      <p:ext uri="{BB962C8B-B14F-4D97-AF65-F5344CB8AC3E}">
        <p14:creationId xmlns:p14="http://schemas.microsoft.com/office/powerpoint/2010/main" val="1009384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Transformations in Mechanical Part</a:t>
            </a:r>
            <a:r>
              <a:rPr kumimoji="1" lang="ko-KR" altLang="en-US" dirty="0"/>
              <a:t> </a:t>
            </a:r>
            <a:r>
              <a:rPr kumimoji="1" lang="en-US" altLang="ko-KR" dirty="0"/>
              <a:t>(3/3)</a:t>
            </a:r>
            <a:endParaRPr kumimoji="1" lang="ko-KR" altLang="en-US" dirty="0"/>
          </a:p>
        </p:txBody>
      </p:sp>
      <p:sp>
        <p:nvSpPr>
          <p:cNvPr id="4" name="슬라이드 번호 개체 틀 3"/>
          <p:cNvSpPr>
            <a:spLocks noGrp="1"/>
          </p:cNvSpPr>
          <p:nvPr>
            <p:ph type="sldNum" sz="quarter" idx="12"/>
          </p:nvPr>
        </p:nvSpPr>
        <p:spPr/>
        <p:txBody>
          <a:bodyPr/>
          <a:lstStyle/>
          <a:p>
            <a:fld id="{B81C3356-60A9-4391-B4BA-980644DD2ECD}" type="slidenum">
              <a:rPr lang="ko-KR" altLang="en-US" smtClean="0"/>
              <a:t>9</a:t>
            </a:fld>
            <a:endParaRPr lang="ko-KR" altLang="en-US"/>
          </a:p>
        </p:txBody>
      </p:sp>
      <p:grpSp>
        <p:nvGrpSpPr>
          <p:cNvPr id="7" name="그룹 6">
            <a:extLst>
              <a:ext uri="{FF2B5EF4-FFF2-40B4-BE49-F238E27FC236}">
                <a16:creationId xmlns:a16="http://schemas.microsoft.com/office/drawing/2014/main" id="{A301B558-D3A3-9FBE-EDAB-4BB252E4B84B}"/>
              </a:ext>
            </a:extLst>
          </p:cNvPr>
          <p:cNvGrpSpPr/>
          <p:nvPr/>
        </p:nvGrpSpPr>
        <p:grpSpPr>
          <a:xfrm>
            <a:off x="526305" y="1700808"/>
            <a:ext cx="5616624" cy="2949845"/>
            <a:chOff x="767408" y="1695981"/>
            <a:chExt cx="5616624" cy="2949845"/>
          </a:xfrm>
        </p:grpSpPr>
        <p:pic>
          <p:nvPicPr>
            <p:cNvPr id="5" name="그림 4"/>
            <p:cNvPicPr>
              <a:picLocks noChangeAspect="1"/>
            </p:cNvPicPr>
            <p:nvPr/>
          </p:nvPicPr>
          <p:blipFill rotWithShape="1">
            <a:blip r:embed="rId3">
              <a:duotone>
                <a:schemeClr val="accent1">
                  <a:shade val="45000"/>
                  <a:satMod val="135000"/>
                </a:schemeClr>
                <a:prstClr val="white"/>
              </a:duotone>
              <a:alphaModFix/>
            </a:blip>
            <a:srcRect r="28883"/>
            <a:stretch/>
          </p:blipFill>
          <p:spPr>
            <a:xfrm>
              <a:off x="767408" y="1695981"/>
              <a:ext cx="3240360" cy="2650441"/>
            </a:xfrm>
            <a:prstGeom prst="rect">
              <a:avLst/>
            </a:prstGeom>
          </p:spPr>
        </p:pic>
        <p:pic>
          <p:nvPicPr>
            <p:cNvPr id="3" name="그림 2">
              <a:extLst>
                <a:ext uri="{FF2B5EF4-FFF2-40B4-BE49-F238E27FC236}">
                  <a16:creationId xmlns:a16="http://schemas.microsoft.com/office/drawing/2014/main" id="{148C6DE6-BC67-83D4-A335-EB64BE613F3F}"/>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l="71117" t="11543" r="1746" b="30545"/>
            <a:stretch/>
          </p:blipFill>
          <p:spPr>
            <a:xfrm>
              <a:off x="4007768" y="1695981"/>
              <a:ext cx="2376264" cy="2949845"/>
            </a:xfrm>
            <a:prstGeom prst="rect">
              <a:avLst/>
            </a:prstGeom>
          </p:spPr>
        </p:pic>
      </p:grpSp>
      <p:grpSp>
        <p:nvGrpSpPr>
          <p:cNvPr id="9" name="그룹 8">
            <a:extLst>
              <a:ext uri="{FF2B5EF4-FFF2-40B4-BE49-F238E27FC236}">
                <a16:creationId xmlns:a16="http://schemas.microsoft.com/office/drawing/2014/main" id="{4978A071-3957-B710-34E8-8B661FD1C5D2}"/>
              </a:ext>
            </a:extLst>
          </p:cNvPr>
          <p:cNvGrpSpPr/>
          <p:nvPr/>
        </p:nvGrpSpPr>
        <p:grpSpPr>
          <a:xfrm>
            <a:off x="6213219" y="1700808"/>
            <a:ext cx="5755244" cy="3258906"/>
            <a:chOff x="6213219" y="1826278"/>
            <a:chExt cx="5755244" cy="3258906"/>
          </a:xfrm>
        </p:grpSpPr>
        <p:pic>
          <p:nvPicPr>
            <p:cNvPr id="6" name="그림 5">
              <a:extLst>
                <a:ext uri="{FF2B5EF4-FFF2-40B4-BE49-F238E27FC236}">
                  <a16:creationId xmlns:a16="http://schemas.microsoft.com/office/drawing/2014/main" id="{E86B5597-6766-1B82-01A1-2F16A815DBA2}"/>
                </a:ext>
              </a:extLst>
            </p:cNvPr>
            <p:cNvPicPr>
              <a:picLocks noChangeAspect="1"/>
            </p:cNvPicPr>
            <p:nvPr/>
          </p:nvPicPr>
          <p:blipFill rotWithShape="1">
            <a:blip r:embed="rId6">
              <a:duotone>
                <a:schemeClr val="accent1">
                  <a:shade val="45000"/>
                  <a:satMod val="135000"/>
                </a:schemeClr>
                <a:prstClr val="white"/>
              </a:duotone>
              <a:alphaModFix/>
            </a:blip>
            <a:srcRect t="42424"/>
            <a:stretch/>
          </p:blipFill>
          <p:spPr>
            <a:xfrm>
              <a:off x="6545940" y="3318835"/>
              <a:ext cx="4878652" cy="1766349"/>
            </a:xfrm>
            <a:prstGeom prst="rect">
              <a:avLst/>
            </a:prstGeom>
          </p:spPr>
        </p:pic>
        <p:pic>
          <p:nvPicPr>
            <p:cNvPr id="8" name="그림 7">
              <a:extLst>
                <a:ext uri="{FF2B5EF4-FFF2-40B4-BE49-F238E27FC236}">
                  <a16:creationId xmlns:a16="http://schemas.microsoft.com/office/drawing/2014/main" id="{8F8B14EE-1CC0-E45B-E3B2-313B3C820AEB}"/>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b="58759"/>
            <a:stretch/>
          </p:blipFill>
          <p:spPr>
            <a:xfrm>
              <a:off x="6213219" y="1826278"/>
              <a:ext cx="5755244" cy="1492558"/>
            </a:xfrm>
            <a:prstGeom prst="rect">
              <a:avLst/>
            </a:prstGeom>
          </p:spPr>
        </p:pic>
      </p:grpSp>
    </p:spTree>
    <p:extLst>
      <p:ext uri="{BB962C8B-B14F-4D97-AF65-F5344CB8AC3E}">
        <p14:creationId xmlns:p14="http://schemas.microsoft.com/office/powerpoint/2010/main" val="21575858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EyYfx3OmhATBfnFJF70RTJ"/>
</p:tagLst>
</file>

<file path=ppt/tags/tag2.xml><?xml version="1.0" encoding="utf-8"?>
<p:tagLst xmlns:a="http://schemas.openxmlformats.org/drawingml/2006/main" xmlns:r="http://schemas.openxmlformats.org/officeDocument/2006/relationships" xmlns:p="http://schemas.openxmlformats.org/presentationml/2006/main">
  <p:tag name="DVSHAPEID" val="hyTjGoKkDx7872bNophISu"/>
</p:tagLst>
</file>

<file path=ppt/tags/tag3.xml><?xml version="1.0" encoding="utf-8"?>
<p:tagLst xmlns:a="http://schemas.openxmlformats.org/drawingml/2006/main" xmlns:r="http://schemas.openxmlformats.org/officeDocument/2006/relationships" xmlns:p="http://schemas.openxmlformats.org/presentationml/2006/main">
  <p:tag name="DVSHAPEID" val="bdJ2ZZJRYtHT4YRfL83qtV"/>
</p:tagLst>
</file>

<file path=ppt/theme/theme1.xml><?xml version="1.0" encoding="utf-8"?>
<a:theme xmlns:a="http://schemas.openxmlformats.org/drawingml/2006/main" name="Office 테마">
  <a:themeElements>
    <a:clrScheme name="사용자 지정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89244"/>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bg1">
              <a:lumMod val="75000"/>
            </a:schemeClr>
          </a:solidFill>
        </a:ln>
      </a:spPr>
      <a:bodyPr wrap="square">
        <a:noAutofit/>
      </a:bodyPr>
      <a:lstStyle>
        <a:defPPr algn="l">
          <a:defRPr b="1" dirty="0" smtClean="0">
            <a:solidFill>
              <a:srgbClr val="9B2393"/>
            </a:solidFill>
            <a:latin typeface="Menlo" panose="020B0609030804020204" pitchFamily="49" charset="0"/>
          </a:defRPr>
        </a:defPPr>
      </a:lstStyle>
    </a:sp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13738</TotalTime>
  <Words>5269</Words>
  <Application>Microsoft Macintosh PowerPoint</Application>
  <PresentationFormat>와이드스크린</PresentationFormat>
  <Paragraphs>502</Paragraphs>
  <Slides>20</Slides>
  <Notes>20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20</vt:i4>
      </vt:variant>
    </vt:vector>
  </HeadingPairs>
  <TitlesOfParts>
    <vt:vector size="29" baseType="lpstr">
      <vt:lpstr>맑은 고딕</vt:lpstr>
      <vt:lpstr>시스템 서체 일반체</vt:lpstr>
      <vt:lpstr>Arial</vt:lpstr>
      <vt:lpstr>Cambria Math</vt:lpstr>
      <vt:lpstr>Menlo</vt:lpstr>
      <vt:lpstr>Tahoma</vt:lpstr>
      <vt:lpstr>Times New Roman</vt:lpstr>
      <vt:lpstr>Wingdings</vt:lpstr>
      <vt:lpstr>Office 테마</vt:lpstr>
      <vt:lpstr>13_1 Scene Graph</vt:lpstr>
      <vt:lpstr>Scene Graph</vt:lpstr>
      <vt:lpstr>Basic Structure of Scene Graph</vt:lpstr>
      <vt:lpstr>Model of Multiple Parts by Scene Graph</vt:lpstr>
      <vt:lpstr>5-Link Joint Chain with Scene Graph</vt:lpstr>
      <vt:lpstr>Mechanical Part</vt:lpstr>
      <vt:lpstr>Transformations in Mechanical Part (1/3)</vt:lpstr>
      <vt:lpstr>Transformations in Mechanical Part (2/3)</vt:lpstr>
      <vt:lpstr>Transformations in Mechanical Part (3/3)</vt:lpstr>
      <vt:lpstr>Example (1/2)</vt:lpstr>
      <vt:lpstr>Example (2/2)</vt:lpstr>
      <vt:lpstr>Simple Character Model (1/3)</vt:lpstr>
      <vt:lpstr>Simple Character Model (2/3)</vt:lpstr>
      <vt:lpstr>Simple Character Model (3/3)</vt:lpstr>
      <vt:lpstr>Planetary System (1/4)</vt:lpstr>
      <vt:lpstr>Planetary System (2/4)</vt:lpstr>
      <vt:lpstr>Planetary System (3/4)</vt:lpstr>
      <vt:lpstr>Planetary System (4/4)</vt:lpstr>
      <vt:lpstr>From Local to Camera (View) Space</vt:lpstr>
      <vt:lpstr>Relative Transformation: Generalization</vt:lpstr>
    </vt:vector>
  </TitlesOfParts>
  <Company>R&amp;D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Microsoft Corporation</dc:creator>
  <cp:lastModifiedBy>인권 이</cp:lastModifiedBy>
  <cp:revision>737</cp:revision>
  <dcterms:created xsi:type="dcterms:W3CDTF">2006-10-05T04:04:58Z</dcterms:created>
  <dcterms:modified xsi:type="dcterms:W3CDTF">2025-04-12T11:35:06Z</dcterms:modified>
</cp:coreProperties>
</file>